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7" r:id="rId3"/>
    <p:sldMasterId id="2147483669" r:id="rId4"/>
    <p:sldMasterId id="2147483682" r:id="rId5"/>
    <p:sldMasterId id="2147483690" r:id="rId6"/>
  </p:sldMasterIdLst>
  <p:notesMasterIdLst>
    <p:notesMasterId r:id="rId10"/>
  </p:notesMasterIdLst>
  <p:sldIdLst>
    <p:sldId id="11088516" r:id="rId7"/>
    <p:sldId id="11088547" r:id="rId8"/>
    <p:sldId id="256" r:id="rId9"/>
    <p:sldId id="257" r:id="rId11"/>
    <p:sldId id="259" r:id="rId12"/>
    <p:sldId id="261" r:id="rId13"/>
    <p:sldId id="11088526" r:id="rId14"/>
    <p:sldId id="295" r:id="rId15"/>
    <p:sldId id="11088525" r:id="rId16"/>
    <p:sldId id="11088527" r:id="rId17"/>
    <p:sldId id="11088530" r:id="rId18"/>
    <p:sldId id="422" r:id="rId19"/>
    <p:sldId id="423" r:id="rId20"/>
    <p:sldId id="11088528" r:id="rId21"/>
    <p:sldId id="11088529" r:id="rId22"/>
    <p:sldId id="267" r:id="rId23"/>
    <p:sldId id="298" r:id="rId24"/>
    <p:sldId id="334" r:id="rId25"/>
    <p:sldId id="300" r:id="rId26"/>
    <p:sldId id="11088532" r:id="rId27"/>
    <p:sldId id="11088533" r:id="rId28"/>
    <p:sldId id="11088531" r:id="rId29"/>
    <p:sldId id="11088534" r:id="rId30"/>
    <p:sldId id="11088535" r:id="rId31"/>
    <p:sldId id="304" r:id="rId32"/>
    <p:sldId id="11088537" r:id="rId33"/>
    <p:sldId id="439" r:id="rId34"/>
    <p:sldId id="11088517" r:id="rId35"/>
    <p:sldId id="271" r:id="rId36"/>
    <p:sldId id="302" r:id="rId37"/>
    <p:sldId id="433" r:id="rId38"/>
    <p:sldId id="270" r:id="rId39"/>
    <p:sldId id="11088538" r:id="rId40"/>
    <p:sldId id="11088539" r:id="rId41"/>
    <p:sldId id="11088541" r:id="rId42"/>
    <p:sldId id="11088540" r:id="rId43"/>
    <p:sldId id="11088542" r:id="rId44"/>
    <p:sldId id="11088543" r:id="rId45"/>
    <p:sldId id="11088544" r:id="rId46"/>
    <p:sldId id="11088545" r:id="rId47"/>
    <p:sldId id="11088546" r:id="rId48"/>
    <p:sldId id="11088590" r:id="rId49"/>
    <p:sldId id="11088591" r:id="rId50"/>
    <p:sldId id="11088592" r:id="rId51"/>
    <p:sldId id="11088593" r:id="rId52"/>
    <p:sldId id="11088594" r:id="rId53"/>
    <p:sldId id="11088595" r:id="rId54"/>
    <p:sldId id="11088596" r:id="rId55"/>
    <p:sldId id="11088597" r:id="rId56"/>
    <p:sldId id="11088598" r:id="rId57"/>
    <p:sldId id="11088518" r:id="rId58"/>
    <p:sldId id="446" r:id="rId59"/>
    <p:sldId id="475" r:id="rId60"/>
  </p:sldIdLst>
  <p:sldSz cx="9144000" cy="5143500" type="screen16x9"/>
  <p:notesSz cx="6858000" cy="9144000"/>
  <p:embeddedFontLst>
    <p:embeddedFont>
      <p:font typeface="Poppins" panose="00000500000000000000"/>
      <p:regular r:id="rId64"/>
    </p:embeddedFont>
    <p:embeddedFont>
      <p:font typeface="Poppins Light" panose="00000400000000000000"/>
      <p:regular r:id="rId65"/>
    </p:embeddedFont>
    <p:embeddedFont>
      <p:font typeface="Calibri" panose="020F0502020204030204" pitchFamily="34" charset="0"/>
      <p:regular r:id="rId66"/>
      <p:bold r:id="rId67"/>
      <p:italic r:id="rId68"/>
      <p:boldItalic r:id="rId69"/>
    </p:embeddedFont>
    <p:embeddedFont>
      <p:font typeface="Oswald" panose="00000500000000000000"/>
      <p:regular r:id="rId70"/>
    </p:embeddedFont>
    <p:embeddedFont>
      <p:font typeface="Tinos" panose="020F0502020204030204"/>
      <p:regular r:id="rId71"/>
    </p:embeddedFont>
    <p:embeddedFont>
      <p:font typeface="Calibri Light" panose="020F0302020204030204" charset="0"/>
      <p:regular r:id="rId72"/>
      <p: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6A72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580"/>
  </p:normalViewPr>
  <p:slideViewPr>
    <p:cSldViewPr snapToGrid="0" snapToObjects="1" showGuides="1">
      <p:cViewPr>
        <p:scale>
          <a:sx n="72" d="100"/>
          <a:sy n="72" d="100"/>
        </p:scale>
        <p:origin x="1264" y="15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3" Type="http://schemas.openxmlformats.org/officeDocument/2006/relationships/font" Target="fonts/font10.fntdata"/><Relationship Id="rId72" Type="http://schemas.openxmlformats.org/officeDocument/2006/relationships/font" Target="fonts/font9.fntdata"/><Relationship Id="rId71" Type="http://schemas.openxmlformats.org/officeDocument/2006/relationships/font" Target="fonts/font8.fntdata"/><Relationship Id="rId70" Type="http://schemas.openxmlformats.org/officeDocument/2006/relationships/font" Target="fonts/font7.fntdata"/><Relationship Id="rId7" Type="http://schemas.openxmlformats.org/officeDocument/2006/relationships/slide" Target="slides/slide1.xml"/><Relationship Id="rId69" Type="http://schemas.openxmlformats.org/officeDocument/2006/relationships/font" Target="fonts/font6.fntdata"/><Relationship Id="rId68" Type="http://schemas.openxmlformats.org/officeDocument/2006/relationships/font" Target="fonts/font5.fntdata"/><Relationship Id="rId67" Type="http://schemas.openxmlformats.org/officeDocument/2006/relationships/font" Target="fonts/font4.fntdata"/><Relationship Id="rId66" Type="http://schemas.openxmlformats.org/officeDocument/2006/relationships/font" Target="fonts/font3.fntdata"/><Relationship Id="rId65" Type="http://schemas.openxmlformats.org/officeDocument/2006/relationships/font" Target="fonts/font2.fntdata"/><Relationship Id="rId64" Type="http://schemas.openxmlformats.org/officeDocument/2006/relationships/font" Target="fonts/font1.fntdata"/><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27D8B88-421B-8648-BAFA-0C2E6051C9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227" name="Slide Image Placeholder 1"/>
          <p:cNvSpPr>
            <a:spLocks noGrp="1" noRot="1" noChangeAspect="1" noTextEdit="1"/>
          </p:cNvSpPr>
          <p:nvPr>
            <p:ph type="sldImg"/>
          </p:nvPr>
        </p:nvSpPr>
        <p:spPr>
          <a:xfrm>
            <a:off x="381000" y="685800"/>
            <a:ext cx="6096000" cy="3429000"/>
          </a:xfrm>
        </p:spPr>
      </p:sp>
      <p:sp>
        <p:nvSpPr>
          <p:cNvPr id="52228" name="Notes Placeholder 2"/>
          <p:cNvSpPr>
            <a:spLocks noGrp="1"/>
          </p:cNvSpPr>
          <p:nvPr>
            <p:ph type="body" idx="1"/>
          </p:nvPr>
        </p:nvSpPr>
        <p:spPr>
          <a:noFill/>
        </p:spPr>
        <p:txBody>
          <a:bodyPr/>
          <a:lstStyle/>
          <a:p>
            <a:pPr eaLnBrk="1" hangingPunct="1"/>
            <a:endParaRPr lang="en-US" altLang="en-US"/>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6E8414A9-E1B1-5846-9E77-88FF554130E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rPr>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0"/>
        <p:cNvGrpSpPr/>
        <p:nvPr/>
      </p:nvGrpSpPr>
      <p:grpSpPr>
        <a:xfrm>
          <a:off x="0" y="0"/>
          <a:ext cx="0" cy="0"/>
          <a:chOff x="0" y="0"/>
          <a:chExt cx="0" cy="0"/>
        </a:xfrm>
      </p:grpSpPr>
      <p:sp>
        <p:nvSpPr>
          <p:cNvPr id="221" name="Google Shape;2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2266EF79-9A2B-3241-AC4A-132F469F6E5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9"/>
        <p:cNvGrpSpPr/>
        <p:nvPr/>
      </p:nvGrpSpPr>
      <p:grpSpPr>
        <a:xfrm>
          <a:off x="0" y="0"/>
          <a:ext cx="0" cy="0"/>
          <a:chOff x="0" y="0"/>
          <a:chExt cx="0" cy="0"/>
        </a:xfrm>
      </p:grpSpPr>
      <p:sp>
        <p:nvSpPr>
          <p:cNvPr id="150" name="Google Shape;1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004008F-2F3A-5B46-9A31-197FD78139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68611"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1E88E4FC-4319-F34D-90C1-A2B2112AEB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68612" name="Rectangle 2"/>
          <p:cNvSpPr>
            <a:spLocks noGrp="1" noRot="1" noChangeAspect="1" noChangeArrowheads="1" noTextEdit="1"/>
          </p:cNvSpPr>
          <p:nvPr>
            <p:ph type="sldImg"/>
          </p:nvPr>
        </p:nvSpPr>
        <p:spPr/>
      </p:sp>
      <p:sp>
        <p:nvSpPr>
          <p:cNvPr id="68613" name="Rectangle 3"/>
          <p:cNvSpPr>
            <a:spLocks noGrp="1" noChangeArrowheads="1"/>
          </p:cNvSpPr>
          <p:nvPr>
            <p:ph type="body" idx="1"/>
          </p:nvPr>
        </p:nvSpPr>
        <p:spPr>
          <a:noFill/>
        </p:spPr>
        <p:txBody>
          <a:bodyPr/>
          <a:lstStyle/>
          <a:p>
            <a:pPr eaLnBrk="1" hangingPunct="1"/>
            <a:endParaRPr lang="vi-V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bg>
      <p:bgPr>
        <a:blipFill>
          <a:blip r:embed="rId2"/>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7057A-3CB6-4482-95B3-991E6705BD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7057A-3CB6-4482-95B3-991E6705BD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7057A-3CB6-4482-95B3-991E6705BD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A3C7057A-3CB6-4482-95B3-991E6705BD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A3C7057A-3CB6-4482-95B3-991E6705BD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CFD2FB3-A705-944B-AB27-008A1A3F755D}"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1021E1-9204-194E-A59A-5854C3CEC12A}" type="slidenum">
              <a:rPr lang="en-US" altLang="en-US"/>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B2F2B07F-0922-304C-B857-52ACC8AED754}"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4E2DF7-EEA8-054B-B4CC-0EC237F982F6}" type="slidenum">
              <a:rPr lang="en-US" altLang="en-US"/>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F5CA8CE7-DEE9-684F-9048-5C9F60D3A45C}"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DC29D0-6241-294D-8710-0C69355D07CD}" type="slidenum">
              <a:rPr lang="en-US" altLang="en-US"/>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FDF0CD9B-D5C0-544E-A04E-099DDBAA86B4}"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03F6C65-3BBF-DC4E-A2F6-EA7070080851}" type="slidenum">
              <a:rPr lang="en-US" altLang="en-US"/>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A09870AD-C583-E941-BDEA-20B0BAD5C3D5}"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5926F95-2578-3747-98BE-1BA7F39D9760}" type="slidenum">
              <a:rPr lang="en-US" altLang="en-US"/>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C033B1-AE45-D046-9C10-8BB70E892E03}"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72C9104-0417-CF48-AF41-1DAE7B4A2E57}" type="slidenum">
              <a:rPr lang="en-US" altLang="en-US"/>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FC0082-BD3A-8940-BC4D-399A00DB114C}"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0D46CB0-7E42-404D-B51B-DABF1D5C97FD}" type="slidenum">
              <a:rPr lang="en-US" altLang="en-US"/>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7BE27FD4-6038-5F4C-BDB5-5976BF47C321}"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97C4F0C-FA14-3D4C-A932-05251B9C09E0}" type="slidenum">
              <a:rPr lang="en-US" altLang="en-US"/>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39D9F561-EF97-1D43-99BA-490832541DD7}"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BD6D87-06D1-F845-B48F-E28E08174094}" type="slidenum">
              <a:rPr lang="en-US" altLang="en-US"/>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CBC825C6-4688-2247-971D-94CE56B063CC}"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F08C63-F793-8B41-A890-97C2E310AAA5}"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 1 column">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fld>
            <a:endParaRPr lang="en-GB"/>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DA9F1DA-219B-CD47-B81C-0D2E4C4E87AA}"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A519FEC-B0A5-BE4F-9440-7CF334B55EA3}" type="slidenum">
              <a:rPr lang="en-US" altLang="en-US"/>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D6CD3D9-F9DD-8B42-A250-C618FF786283}" type="slidenum">
              <a:rPr lang="en-US" altLang="en-US"/>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showMasterSp="0" matchingNam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0" matchingName="Title + 1 column">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ColTx" showMasterSp="0" matchingName="Title + 2 columns">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showMasterSp="0" matchingName="Title 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888E682C-6FB3-5D4A-811D-43ED8767B451}"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1473D600-8E98-C345-89A8-138AF78BC098}" type="slidenum">
              <a:rPr lang="en-US" altLang="en-US"/>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CD5E47A5-F7B7-D544-8579-A2D4ED27D3FF}" type="slidenum">
              <a:rPr lang="en-US" altLang="en-US"/>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03D9B6C6-80AF-E84F-A6C7-EDA4550DE38A}" type="slidenum">
              <a:rPr lang="en-US" altLang="en-US"/>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fld id="{B1227E48-91DE-6542-B0CF-51D6AFFADBA7}" type="slidenum">
              <a:rPr lang="en-US" altLang="en-US"/>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BAB7E993-637D-E24D-9A36-C36EB8A323C7}" type="slidenum">
              <a:rPr lang="en-US" altLang="en-US"/>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fld id="{32AE4B0A-7BC0-2245-AB0A-82F804520B90}" type="slidenum">
              <a:rPr lang="en-US" altLang="en-US"/>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47865C89-8AE9-4945-B741-B9516B9A2C40}" type="slidenum">
              <a:rPr lang="en-US" altLang="en-US"/>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1F589382-A11C-B64F-BB50-E41116DEED02}" type="slidenum">
              <a:rPr lang="en-US" altLang="en-US"/>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FEDD4A82-7EA2-6148-9E1F-C21CBD5C0AAF}" type="slidenum">
              <a:rPr lang="en-US" altLang="en-US"/>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7EBA684D-DA88-2540-A807-0B2914C0D370}"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fld>
            <a:endParaRPr lang="en-GB"/>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4FAAB458-48E6-FD41-B120-B25FBA13654D}" type="slidenum">
              <a:rPr lang="en-US" altLang="en-US"/>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matchingName="Title + 1 column">
  <p:cSld name="Title + 1 column">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fld>
            <a:endParaRPr lang="en-GB"/>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fld>
            <a:endParaRPr lang="en-GB"/>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47625" y="4603350"/>
            <a:ext cx="9296400" cy="63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03" name="Google Shape;1203;p35"/>
          <p:cNvGrpSpPr/>
          <p:nvPr/>
        </p:nvGrpSpPr>
        <p:grpSpPr>
          <a:xfrm rot="384094">
            <a:off x="7533025" y="-250931"/>
            <a:ext cx="3222839" cy="4849821"/>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6" name="Google Shape;1226;p35"/>
          <p:cNvGrpSpPr/>
          <p:nvPr/>
        </p:nvGrpSpPr>
        <p:grpSpPr>
          <a:xfrm rot="3522602" flipH="1">
            <a:off x="-2844032" y="-1803662"/>
            <a:ext cx="3222914" cy="4849935"/>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457200" y="4683919"/>
            <a:ext cx="2133600" cy="357188"/>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fld id="{E9664F82-2753-AD42-8056-2489042E8727}"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1" name="Google Shape;111;p1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1400"/>
              <a:buNone/>
              <a:defRPr sz="1400"/>
            </a:lvl1pPr>
          </a:lstStyle>
          <a:p/>
        </p:txBody>
      </p:sp>
      <p:sp>
        <p:nvSpPr>
          <p:cNvPr id="113" name="Google Shape;113;p1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FC0082-BD3A-8940-BC4D-399A00DB114C}"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0D46CB0-7E42-404D-B51B-DABF1D5C97FD}" type="slidenum">
              <a:rPr lang="en-US" altLang="en-US"/>
            </a:fld>
            <a:endParaRPr lang="en-US" alt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7057A-3CB6-4482-95B3-991E6705BD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31.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0" Type="http://schemas.openxmlformats.org/officeDocument/2006/relationships/theme" Target="../theme/theme4.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8" Type="http://schemas.openxmlformats.org/officeDocument/2006/relationships/theme" Target="../theme/theme5.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1pPr>
            <a:lvl2pPr lvl="1"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2pPr>
            <a:lvl3pPr lvl="2"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3pPr>
            <a:lvl4pPr lvl="3"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4pPr>
            <a:lvl5pPr lvl="4"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5pPr>
            <a:lvl6pPr lvl="5"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6pPr>
            <a:lvl7pPr lvl="6"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7pPr>
            <a:lvl8pPr lvl="7"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8pPr>
            <a:lvl9pPr lvl="8" algn="ctr">
              <a:buNone/>
              <a:defRPr sz="1000" b="1">
                <a:solidFill>
                  <a:srgbClr val="FFFFFF"/>
                </a:solidFill>
                <a:latin typeface="Poppins" panose="00000500000000000000"/>
                <a:ea typeface="Poppins" panose="00000500000000000000"/>
                <a:cs typeface="Poppins" panose="00000500000000000000"/>
                <a:sym typeface="Poppins" panose="00000500000000000000"/>
              </a:defRPr>
            </a:lvl9pPr>
          </a:lstStyle>
          <a:p>
            <a:pPr marL="0" lvl="0" indent="0" algn="ctr" rtl="0">
              <a:spcBef>
                <a:spcPts val="0"/>
              </a:spcBef>
              <a:spcAft>
                <a:spcPts val="0"/>
              </a:spcAft>
              <a:buNone/>
            </a:pPr>
            <a:fld id="{00000000-1234-1234-1234-123412341234}" type="slidenum">
              <a:rPr lang="en-GB"/>
            </a:fld>
            <a:endParaRPr lang="en-GB"/>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1pPr>
            <a:lvl2pPr lvl="1">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2pPr>
            <a:lvl3pPr lvl="2">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3pPr>
            <a:lvl4pPr lvl="3">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4pPr>
            <a:lvl5pPr lvl="4">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5pPr>
            <a:lvl6pPr lvl="5">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6pPr>
            <a:lvl7pPr lvl="6">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7pPr>
            <a:lvl8pPr lvl="7">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8pPr>
            <a:lvl9pPr lvl="8">
              <a:spcBef>
                <a:spcPts val="0"/>
              </a:spcBef>
              <a:spcAft>
                <a:spcPts val="0"/>
              </a:spcAft>
              <a:buClr>
                <a:schemeClr val="dk1"/>
              </a:buClr>
              <a:buSzPts val="3600"/>
              <a:buFont typeface="Poppins" panose="00000500000000000000"/>
              <a:buNone/>
              <a:defRPr sz="3600" b="1">
                <a:solidFill>
                  <a:schemeClr val="dk1"/>
                </a:solidFill>
                <a:latin typeface="Poppins" panose="00000500000000000000"/>
                <a:ea typeface="Poppins" panose="00000500000000000000"/>
                <a:cs typeface="Poppins" panose="00000500000000000000"/>
                <a:sym typeface="Poppins" panose="00000500000000000000"/>
              </a:defRPr>
            </a:lvl9pPr>
          </a:lstStyle>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1pPr>
            <a:lvl2pPr marL="914400" lvl="1" indent="-330200">
              <a:spcBef>
                <a:spcPts val="0"/>
              </a:spcBef>
              <a:spcAft>
                <a:spcPts val="0"/>
              </a:spcAft>
              <a:buClr>
                <a:schemeClr val="lt2"/>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2pPr>
            <a:lvl3pPr marL="1371600" lvl="2" indent="-330200">
              <a:spcBef>
                <a:spcPts val="0"/>
              </a:spcBef>
              <a:spcAft>
                <a:spcPts val="0"/>
              </a:spcAft>
              <a:buClr>
                <a:schemeClr val="lt2"/>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3pPr>
            <a:lvl4pPr marL="1828800" lvl="3" indent="-330200">
              <a:spcBef>
                <a:spcPts val="0"/>
              </a:spcBef>
              <a:spcAft>
                <a:spcPts val="0"/>
              </a:spcAft>
              <a:buClr>
                <a:srgbClr val="CCCCCC"/>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4pPr>
            <a:lvl5pPr marL="2286000" lvl="4" indent="-330200">
              <a:spcBef>
                <a:spcPts val="0"/>
              </a:spcBef>
              <a:spcAft>
                <a:spcPts val="0"/>
              </a:spcAft>
              <a:buClr>
                <a:srgbClr val="CCCCCC"/>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5pPr>
            <a:lvl6pPr marL="2743200" lvl="5" indent="-330200">
              <a:spcBef>
                <a:spcPts val="0"/>
              </a:spcBef>
              <a:spcAft>
                <a:spcPts val="0"/>
              </a:spcAft>
              <a:buClr>
                <a:srgbClr val="CCCCCC"/>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6pPr>
            <a:lvl7pPr marL="3200400" lvl="6" indent="-330200">
              <a:spcBef>
                <a:spcPts val="0"/>
              </a:spcBef>
              <a:spcAft>
                <a:spcPts val="0"/>
              </a:spcAft>
              <a:buClr>
                <a:srgbClr val="CCCCCC"/>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7pPr>
            <a:lvl8pPr marL="3657600" lvl="7" indent="-330200">
              <a:spcBef>
                <a:spcPts val="0"/>
              </a:spcBef>
              <a:spcAft>
                <a:spcPts val="0"/>
              </a:spcAft>
              <a:buClr>
                <a:srgbClr val="CCCCCC"/>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8pPr>
            <a:lvl9pPr marL="4114800" lvl="8" indent="-330200">
              <a:spcBef>
                <a:spcPts val="0"/>
              </a:spcBef>
              <a:spcAft>
                <a:spcPts val="0"/>
              </a:spcAft>
              <a:buClr>
                <a:srgbClr val="CCCCCC"/>
              </a:buClr>
              <a:buSzPts val="1600"/>
              <a:buFont typeface="Poppins Light" panose="00000400000000000000"/>
              <a:buChar char="■"/>
              <a:defRPr sz="1600">
                <a:solidFill>
                  <a:schemeClr val="dk1"/>
                </a:solidFill>
                <a:latin typeface="Poppins Light" panose="00000400000000000000"/>
                <a:ea typeface="Poppins Light" panose="00000400000000000000"/>
                <a:cs typeface="Poppins Light" panose="00000400000000000000"/>
                <a:sym typeface="Poppins Light" panose="000004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pPr>
              <a:defRPr/>
            </a:pPr>
            <a:fld id="{7C7314A6-8C82-9A43-8E9B-4BD843F74E02}" type="datetimeFigureOut">
              <a:rPr lang="en-US"/>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900">
                <a:solidFill>
                  <a:srgbClr val="898989"/>
                </a:solidFill>
              </a:defRPr>
            </a:lvl1pPr>
          </a:lstStyle>
          <a:p>
            <a:fld id="{0EE1C7B5-C590-8444-B892-A2F82837F991}"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9"/>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1pPr>
            <a:lvl2pPr lvl="1">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2pPr>
            <a:lvl3pPr lvl="2">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3pPr>
            <a:lvl4pPr lvl="3">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4pPr>
            <a:lvl5pPr lvl="4">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5pPr>
            <a:lvl6pPr lvl="5">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6pPr>
            <a:lvl7pPr lvl="6">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7pPr>
            <a:lvl8pPr lvl="7">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8pPr>
            <a:lvl9pPr lvl="8">
              <a:spcBef>
                <a:spcPts val="0"/>
              </a:spcBef>
              <a:spcAft>
                <a:spcPts val="0"/>
              </a:spcAft>
              <a:buClr>
                <a:srgbClr val="25212A"/>
              </a:buClr>
              <a:buSzPts val="2400"/>
              <a:buFont typeface="Oswald" panose="00000500000000000000"/>
              <a:buNone/>
              <a:defRPr sz="2400" b="1">
                <a:solidFill>
                  <a:srgbClr val="25212A"/>
                </a:solidFill>
                <a:latin typeface="Oswald" panose="00000500000000000000"/>
                <a:ea typeface="Oswald" panose="00000500000000000000"/>
                <a:cs typeface="Oswald" panose="00000500000000000000"/>
                <a:sym typeface="Oswald" panose="00000500000000000000"/>
              </a:defRPr>
            </a:lvl9pPr>
          </a:lstStyle>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panose="020F0502020204030204"/>
              <a:buChar char="◈"/>
              <a:defRPr sz="3000">
                <a:solidFill>
                  <a:srgbClr val="25212A"/>
                </a:solidFill>
                <a:latin typeface="Tinos" panose="020F0502020204030204"/>
                <a:ea typeface="Tinos" panose="020F0502020204030204"/>
                <a:cs typeface="Tinos" panose="020F0502020204030204"/>
                <a:sym typeface="Tinos" panose="020F0502020204030204"/>
              </a:defRPr>
            </a:lvl1pPr>
            <a:lvl2pPr marL="914400" lvl="1" indent="-381000">
              <a:spcBef>
                <a:spcPts val="0"/>
              </a:spcBef>
              <a:spcAft>
                <a:spcPts val="0"/>
              </a:spcAft>
              <a:buClr>
                <a:srgbClr val="25212A"/>
              </a:buClr>
              <a:buSzPts val="2400"/>
              <a:buFont typeface="Tinos" panose="020F0502020204030204"/>
              <a:buChar char="◆"/>
              <a:defRPr sz="2400">
                <a:solidFill>
                  <a:srgbClr val="25212A"/>
                </a:solidFill>
                <a:latin typeface="Tinos" panose="020F0502020204030204"/>
                <a:ea typeface="Tinos" panose="020F0502020204030204"/>
                <a:cs typeface="Tinos" panose="020F0502020204030204"/>
                <a:sym typeface="Tinos" panose="020F0502020204030204"/>
              </a:defRPr>
            </a:lvl2pPr>
            <a:lvl3pPr marL="1371600" lvl="2" indent="-381000">
              <a:spcBef>
                <a:spcPts val="0"/>
              </a:spcBef>
              <a:spcAft>
                <a:spcPts val="0"/>
              </a:spcAft>
              <a:buClr>
                <a:srgbClr val="25212A"/>
              </a:buClr>
              <a:buSzPts val="2400"/>
              <a:buFont typeface="Tinos" panose="020F0502020204030204"/>
              <a:buChar char="◇"/>
              <a:defRPr sz="2400">
                <a:solidFill>
                  <a:srgbClr val="25212A"/>
                </a:solidFill>
                <a:latin typeface="Tinos" panose="020F0502020204030204"/>
                <a:ea typeface="Tinos" panose="020F0502020204030204"/>
                <a:cs typeface="Tinos" panose="020F0502020204030204"/>
                <a:sym typeface="Tinos" panose="020F0502020204030204"/>
              </a:defRPr>
            </a:lvl3pPr>
            <a:lvl4pPr marL="1828800" lvl="3" indent="-342900">
              <a:spcBef>
                <a:spcPts val="0"/>
              </a:spcBef>
              <a:spcAft>
                <a:spcPts val="0"/>
              </a:spcAft>
              <a:buClr>
                <a:srgbClr val="25212A"/>
              </a:buClr>
              <a:buSzPts val="1800"/>
              <a:buFont typeface="Tinos" panose="020F0502020204030204"/>
              <a:buChar char="⬥"/>
              <a:defRPr sz="1800">
                <a:solidFill>
                  <a:srgbClr val="25212A"/>
                </a:solidFill>
                <a:latin typeface="Tinos" panose="020F0502020204030204"/>
                <a:ea typeface="Tinos" panose="020F0502020204030204"/>
                <a:cs typeface="Tinos" panose="020F0502020204030204"/>
                <a:sym typeface="Tinos" panose="020F0502020204030204"/>
              </a:defRPr>
            </a:lvl4pPr>
            <a:lvl5pPr marL="2286000" lvl="4" indent="-342900">
              <a:spcBef>
                <a:spcPts val="0"/>
              </a:spcBef>
              <a:spcAft>
                <a:spcPts val="0"/>
              </a:spcAft>
              <a:buClr>
                <a:srgbClr val="25212A"/>
              </a:buClr>
              <a:buSzPts val="1800"/>
              <a:buFont typeface="Tinos" panose="020F0502020204030204"/>
              <a:buChar char="⬦"/>
              <a:defRPr sz="1800">
                <a:solidFill>
                  <a:srgbClr val="25212A"/>
                </a:solidFill>
                <a:latin typeface="Tinos" panose="020F0502020204030204"/>
                <a:ea typeface="Tinos" panose="020F0502020204030204"/>
                <a:cs typeface="Tinos" panose="020F0502020204030204"/>
                <a:sym typeface="Tinos" panose="020F0502020204030204"/>
              </a:defRPr>
            </a:lvl5pPr>
            <a:lvl6pPr marL="2743200" lvl="5" indent="-342900">
              <a:spcBef>
                <a:spcPts val="0"/>
              </a:spcBef>
              <a:spcAft>
                <a:spcPts val="0"/>
              </a:spcAft>
              <a:buClr>
                <a:srgbClr val="25212A"/>
              </a:buClr>
              <a:buSzPts val="1800"/>
              <a:buFont typeface="Tinos" panose="020F0502020204030204"/>
              <a:buChar char="⬦"/>
              <a:defRPr sz="1800">
                <a:solidFill>
                  <a:srgbClr val="25212A"/>
                </a:solidFill>
                <a:latin typeface="Tinos" panose="020F0502020204030204"/>
                <a:ea typeface="Tinos" panose="020F0502020204030204"/>
                <a:cs typeface="Tinos" panose="020F0502020204030204"/>
                <a:sym typeface="Tinos" panose="020F0502020204030204"/>
              </a:defRPr>
            </a:lvl6pPr>
            <a:lvl7pPr marL="3200400" lvl="6" indent="-342900">
              <a:spcBef>
                <a:spcPts val="0"/>
              </a:spcBef>
              <a:spcAft>
                <a:spcPts val="0"/>
              </a:spcAft>
              <a:buClr>
                <a:srgbClr val="25212A"/>
              </a:buClr>
              <a:buSzPts val="1800"/>
              <a:buFont typeface="Tinos" panose="020F0502020204030204"/>
              <a:buChar char="⬦"/>
              <a:defRPr sz="1800">
                <a:solidFill>
                  <a:srgbClr val="25212A"/>
                </a:solidFill>
                <a:latin typeface="Tinos" panose="020F0502020204030204"/>
                <a:ea typeface="Tinos" panose="020F0502020204030204"/>
                <a:cs typeface="Tinos" panose="020F0502020204030204"/>
                <a:sym typeface="Tinos" panose="020F0502020204030204"/>
              </a:defRPr>
            </a:lvl7pPr>
            <a:lvl8pPr marL="3657600" lvl="7" indent="-342900">
              <a:spcBef>
                <a:spcPts val="0"/>
              </a:spcBef>
              <a:spcAft>
                <a:spcPts val="0"/>
              </a:spcAft>
              <a:buClr>
                <a:srgbClr val="25212A"/>
              </a:buClr>
              <a:buSzPts val="1800"/>
              <a:buFont typeface="Tinos" panose="020F0502020204030204"/>
              <a:buChar char="⬦"/>
              <a:defRPr sz="1800">
                <a:solidFill>
                  <a:srgbClr val="25212A"/>
                </a:solidFill>
                <a:latin typeface="Tinos" panose="020F0502020204030204"/>
                <a:ea typeface="Tinos" panose="020F0502020204030204"/>
                <a:cs typeface="Tinos" panose="020F0502020204030204"/>
                <a:sym typeface="Tinos" panose="020F0502020204030204"/>
              </a:defRPr>
            </a:lvl8pPr>
            <a:lvl9pPr marL="4114800" lvl="8" indent="-342900">
              <a:spcBef>
                <a:spcPts val="0"/>
              </a:spcBef>
              <a:spcAft>
                <a:spcPts val="0"/>
              </a:spcAft>
              <a:buClr>
                <a:srgbClr val="25212A"/>
              </a:buClr>
              <a:buSzPts val="1800"/>
              <a:buFont typeface="Tinos" panose="020F0502020204030204"/>
              <a:buChar char="⬦"/>
              <a:defRPr sz="1800">
                <a:solidFill>
                  <a:srgbClr val="25212A"/>
                </a:solidFill>
                <a:latin typeface="Tinos" panose="020F0502020204030204"/>
                <a:ea typeface="Tinos" panose="020F0502020204030204"/>
                <a:cs typeface="Tinos" panose="020F0502020204030204"/>
                <a:sym typeface="Tinos" panose="020F0502020204030204"/>
              </a:defRPr>
            </a:lvl9pPr>
          </a:lstStyle>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panose="020F0502020204030204"/>
                <a:ea typeface="Tinos" panose="020F0502020204030204"/>
                <a:cs typeface="Tinos" panose="020F0502020204030204"/>
                <a:sym typeface="Tinos" panose="020F0502020204030204"/>
              </a:defRPr>
            </a:lvl1pPr>
            <a:lvl2pPr lvl="1" algn="r">
              <a:buNone/>
              <a:defRPr sz="1200">
                <a:solidFill>
                  <a:srgbClr val="666666"/>
                </a:solidFill>
                <a:latin typeface="Tinos" panose="020F0502020204030204"/>
                <a:ea typeface="Tinos" panose="020F0502020204030204"/>
                <a:cs typeface="Tinos" panose="020F0502020204030204"/>
                <a:sym typeface="Tinos" panose="020F0502020204030204"/>
              </a:defRPr>
            </a:lvl2pPr>
            <a:lvl3pPr lvl="2" algn="r">
              <a:buNone/>
              <a:defRPr sz="1200">
                <a:solidFill>
                  <a:srgbClr val="666666"/>
                </a:solidFill>
                <a:latin typeface="Tinos" panose="020F0502020204030204"/>
                <a:ea typeface="Tinos" panose="020F0502020204030204"/>
                <a:cs typeface="Tinos" panose="020F0502020204030204"/>
                <a:sym typeface="Tinos" panose="020F0502020204030204"/>
              </a:defRPr>
            </a:lvl3pPr>
            <a:lvl4pPr lvl="3" algn="r">
              <a:buNone/>
              <a:defRPr sz="1200">
                <a:solidFill>
                  <a:srgbClr val="666666"/>
                </a:solidFill>
                <a:latin typeface="Tinos" panose="020F0502020204030204"/>
                <a:ea typeface="Tinos" panose="020F0502020204030204"/>
                <a:cs typeface="Tinos" panose="020F0502020204030204"/>
                <a:sym typeface="Tinos" panose="020F0502020204030204"/>
              </a:defRPr>
            </a:lvl4pPr>
            <a:lvl5pPr lvl="4" algn="r">
              <a:buNone/>
              <a:defRPr sz="1200">
                <a:solidFill>
                  <a:srgbClr val="666666"/>
                </a:solidFill>
                <a:latin typeface="Tinos" panose="020F0502020204030204"/>
                <a:ea typeface="Tinos" panose="020F0502020204030204"/>
                <a:cs typeface="Tinos" panose="020F0502020204030204"/>
                <a:sym typeface="Tinos" panose="020F0502020204030204"/>
              </a:defRPr>
            </a:lvl5pPr>
            <a:lvl6pPr lvl="5" algn="r">
              <a:buNone/>
              <a:defRPr sz="1200">
                <a:solidFill>
                  <a:srgbClr val="666666"/>
                </a:solidFill>
                <a:latin typeface="Tinos" panose="020F0502020204030204"/>
                <a:ea typeface="Tinos" panose="020F0502020204030204"/>
                <a:cs typeface="Tinos" panose="020F0502020204030204"/>
                <a:sym typeface="Tinos" panose="020F0502020204030204"/>
              </a:defRPr>
            </a:lvl6pPr>
            <a:lvl7pPr lvl="6" algn="r">
              <a:buNone/>
              <a:defRPr sz="1200">
                <a:solidFill>
                  <a:srgbClr val="666666"/>
                </a:solidFill>
                <a:latin typeface="Tinos" panose="020F0502020204030204"/>
                <a:ea typeface="Tinos" panose="020F0502020204030204"/>
                <a:cs typeface="Tinos" panose="020F0502020204030204"/>
                <a:sym typeface="Tinos" panose="020F0502020204030204"/>
              </a:defRPr>
            </a:lvl7pPr>
            <a:lvl8pPr lvl="7" algn="r">
              <a:buNone/>
              <a:defRPr sz="1200">
                <a:solidFill>
                  <a:srgbClr val="666666"/>
                </a:solidFill>
                <a:latin typeface="Tinos" panose="020F0502020204030204"/>
                <a:ea typeface="Tinos" panose="020F0502020204030204"/>
                <a:cs typeface="Tinos" panose="020F0502020204030204"/>
                <a:sym typeface="Tinos" panose="020F0502020204030204"/>
              </a:defRPr>
            </a:lvl8pPr>
            <a:lvl9pPr lvl="8" algn="r">
              <a:buNone/>
              <a:defRPr sz="1200">
                <a:solidFill>
                  <a:srgbClr val="666666"/>
                </a:solidFill>
                <a:latin typeface="Tinos" panose="020F0502020204030204"/>
                <a:ea typeface="Tinos" panose="020F0502020204030204"/>
                <a:cs typeface="Tinos" panose="020F0502020204030204"/>
                <a:sym typeface="Tinos" panose="020F0502020204030204"/>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55652"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050"/>
            </a:lvl1pPr>
          </a:lstStyle>
          <a:p>
            <a:pPr>
              <a:defRPr/>
            </a:pPr>
            <a:endParaRPr lang="en-US" altLang="en-US"/>
          </a:p>
        </p:txBody>
      </p:sp>
      <p:sp>
        <p:nvSpPr>
          <p:cNvPr id="155653"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lvl1pPr>
          </a:lstStyle>
          <a:p>
            <a:pPr>
              <a:defRPr/>
            </a:pPr>
            <a:endParaRPr lang="en-US" altLang="en-US"/>
          </a:p>
        </p:txBody>
      </p:sp>
      <p:sp>
        <p:nvSpPr>
          <p:cNvPr id="155654"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050"/>
            </a:lvl1pPr>
          </a:lstStyle>
          <a:p>
            <a:fld id="{5DADD167-79AB-A040-977D-CCB288B2AB6E}"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4.jpe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16.jpe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8.xml"/><Relationship Id="rId2" Type="http://schemas.openxmlformats.org/officeDocument/2006/relationships/image" Target="../media/image20.emf"/><Relationship Id="rId1"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2.jpe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4.jpeg"/><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6.jpeg"/><Relationship Id="rId1"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8.jpeg"/><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openxmlformats.org/officeDocument/2006/relationships/image" Target="../media/image31.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5.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8.jpeg"/><Relationship Id="rId1" Type="http://schemas.openxmlformats.org/officeDocument/2006/relationships/image" Target="../media/image37.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image" Target="../media/image43.GIF"/></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5.xml"/><Relationship Id="rId3" Type="http://schemas.openxmlformats.org/officeDocument/2006/relationships/tags" Target="../tags/tag1.xml"/><Relationship Id="rId2" Type="http://schemas.openxmlformats.org/officeDocument/2006/relationships/image" Target="../media/image25.jpeg"/><Relationship Id="rId1" Type="http://schemas.openxmlformats.org/officeDocument/2006/relationships/image" Target="../media/image45.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51.jpeg"/><Relationship Id="rId1"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53.jpeg"/><Relationship Id="rId1"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55.jpeg"/><Relationship Id="rId1" Type="http://schemas.openxmlformats.org/officeDocument/2006/relationships/image" Target="../media/image5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58.jpeg"/><Relationship Id="rId1"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image" Target="../media/image60.jpeg"/><Relationship Id="rId1"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image" Target="../media/image10.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image" Target="../media/image61.png"/><Relationship Id="rId2" Type="http://schemas.microsoft.com/office/2007/relationships/media" Target="../media/media1.mp4"/><Relationship Id="rId1" Type="http://schemas.openxmlformats.org/officeDocument/2006/relationships/video" Target="../media/media1.mp4"/></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1.xml"/><Relationship Id="rId1" Type="http://schemas.openxmlformats.org/officeDocument/2006/relationships/image" Target="../media/image1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1.xml"/><Relationship Id="rId1"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1.xml"/><Relationship Id="rId1" Type="http://schemas.openxmlformats.org/officeDocument/2006/relationships/image" Target="../media/image10.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53.xml"/><Relationship Id="rId2" Type="http://schemas.openxmlformats.org/officeDocument/2006/relationships/image" Target="../media/image63.png"/><Relationship Id="rId1" Type="http://schemas.openxmlformats.org/officeDocument/2006/relationships/image" Target="../media/image62.jpeg"/></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image" Target="../media/image77.png"/><Relationship Id="rId7" Type="http://schemas.openxmlformats.org/officeDocument/2006/relationships/image" Target="../media/image76.png"/><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1" Type="http://schemas.openxmlformats.org/officeDocument/2006/relationships/slideLayout" Target="../slideLayouts/slideLayout51.xml"/><Relationship Id="rId10" Type="http://schemas.openxmlformats.org/officeDocument/2006/relationships/image" Target="../media/image79.png"/><Relationship Id="rId1"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45.xml"/><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8.xml"/><Relationship Id="rId1"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GB" smtClean="0"/>
            </a:fld>
            <a:endParaRPr lang="en-GB"/>
          </a:p>
        </p:txBody>
      </p:sp>
      <p:sp>
        <p:nvSpPr>
          <p:cNvPr id="5" name="Rectangle 4"/>
          <p:cNvSpPr/>
          <p:nvPr/>
        </p:nvSpPr>
        <p:spPr>
          <a:xfrm>
            <a:off x="777217" y="567049"/>
            <a:ext cx="5452134" cy="1569660"/>
          </a:xfrm>
          <a:prstGeom prst="rect">
            <a:avLst/>
          </a:prstGeom>
          <a:noFill/>
        </p:spPr>
        <p:txBody>
          <a:bodyPr wrap="none" lIns="91440" tIns="45720" rIns="91440" bIns="45720">
            <a:spAutoFit/>
          </a:bodyPr>
          <a:lstStyle/>
          <a:p>
            <a:pPr algn="ctr"/>
            <a:r>
              <a:rPr lang="en-US" sz="96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a:t>
            </a:r>
            <a:r>
              <a:rPr lang="en-US" sz="96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96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động</a:t>
            </a:r>
            <a:endParaRPr lang="en-US" sz="96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7890" name="Picture 2" descr="Cố lên tiếng Hàn là gì? List câu nói động viên tinh thần bằng tiếng Hà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9351" y="1014412"/>
            <a:ext cx="3214686" cy="311467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08513" y="0"/>
            <a:ext cx="44099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0" y="3541852"/>
            <a:ext cx="3970116" cy="1307939"/>
            <a:chOff x="0" y="3541852"/>
            <a:chExt cx="3970116" cy="1307939"/>
          </a:xfrm>
        </p:grpSpPr>
        <p:sp>
          <p:nvSpPr>
            <p:cNvPr id="3" name="Rounded Rectangular Callout 2"/>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125532" y="3687989"/>
              <a:ext cx="3751987" cy="1015663"/>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Nam Kỳ theo chế độ thuộc địa, đứng đầu là một viên Thống đốc người Pháp</a:t>
              </a:r>
              <a:endParaRPr lang="en-US" sz="20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16467" y="1770926"/>
            <a:ext cx="3970116" cy="1381008"/>
            <a:chOff x="0" y="3541852"/>
            <a:chExt cx="3970116" cy="1381008"/>
          </a:xfrm>
        </p:grpSpPr>
        <p:sp>
          <p:nvSpPr>
            <p:cNvPr id="9" name="Rounded Rectangular Callout 8"/>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p:cNvSpPr/>
            <p:nvPr/>
          </p:nvSpPr>
          <p:spPr>
            <a:xfrm>
              <a:off x="92597" y="3724524"/>
              <a:ext cx="3751987" cy="1015663"/>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Trung Kỳ theo chế độ bảo hộ, do một viên khâm sứ (Trung Kỳ) cai trị. </a:t>
              </a:r>
              <a:endParaRPr lang="en-US" sz="2000"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0" y="0"/>
            <a:ext cx="3970116" cy="1381008"/>
            <a:chOff x="0" y="3541852"/>
            <a:chExt cx="3970116" cy="1381008"/>
          </a:xfrm>
        </p:grpSpPr>
        <p:sp>
          <p:nvSpPr>
            <p:cNvPr id="14" name="Rounded Rectangular Callout 13"/>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14"/>
            <p:cNvSpPr/>
            <p:nvPr/>
          </p:nvSpPr>
          <p:spPr>
            <a:xfrm>
              <a:off x="92597" y="3835561"/>
              <a:ext cx="3751987" cy="706755"/>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Bắc Kỳ là xứ n</a:t>
              </a:r>
              <a:r>
                <a:rPr lang="en-US" altLang="vi-VN" sz="2000" dirty="0">
                  <a:latin typeface="Times New Roman" panose="02020603050405020304" pitchFamily="18" charset="0"/>
                  <a:cs typeface="Times New Roman" panose="02020603050405020304" pitchFamily="18" charset="0"/>
                </a:rPr>
                <a:t>ử</a:t>
              </a:r>
              <a:r>
                <a:rPr lang="vi-VN" sz="2000" dirty="0">
                  <a:latin typeface="Times New Roman" panose="02020603050405020304" pitchFamily="18" charset="0"/>
                  <a:cs typeface="Times New Roman" panose="02020603050405020304" pitchFamily="18" charset="0"/>
                </a:rPr>
                <a:t>a bảo hộ, do một viên Thống sứ (Bắc Kỳ)</a:t>
              </a:r>
              <a:endParaRPr lang="en-US" sz="20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p:cNvGraphicFramePr>
            <a:graphicFrameLocks noGrp="1"/>
          </p:cNvGraphicFramePr>
          <p:nvPr/>
        </p:nvGraphicFramePr>
        <p:xfrm>
          <a:off x="0" y="884501"/>
          <a:ext cx="4608513" cy="4189555"/>
        </p:xfrm>
        <a:graphic>
          <a:graphicData uri="http://schemas.openxmlformats.org/drawingml/2006/table">
            <a:tbl>
              <a:tblPr/>
              <a:tblGrid>
                <a:gridCol w="1297086"/>
                <a:gridCol w="3311427"/>
              </a:tblGrid>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
                      </a:r>
                      <a:r>
                        <a:rPr kumimoji="0" lang="vi-VN"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ă</a:t>
                      </a: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a:t>
                      </a:r>
                      <a:endPar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ng</a:t>
                      </a:r>
                      <a:r>
                        <a:rPr kumimoji="0" lang="vi-VN"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ư</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ời</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1897</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2860</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r>
              <a:tr h="83901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1902</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3778</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1906</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4390</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rPr>
                        <a:t>1911</a:t>
                      </a:r>
                      <a:endParaRPr kumimoji="0" lang="en-US" sz="2800" b="1" i="0" u="none" strike="noStrike" cap="none" normalizeH="0" baseline="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5683</a:t>
                      </a:r>
                      <a:endPar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solidFill>
                      <a:srgbClr val="F8FAA4"/>
                    </a:solidFill>
                  </a:tcPr>
                </a:tc>
              </a:tr>
            </a:tbl>
          </a:graphicData>
        </a:graphic>
      </p:graphicFrame>
      <p:sp>
        <p:nvSpPr>
          <p:cNvPr id="5" name="Rectangle 22"/>
          <p:cNvSpPr>
            <a:spLocks noChangeArrowheads="1"/>
          </p:cNvSpPr>
          <p:nvPr/>
        </p:nvSpPr>
        <p:spPr bwMode="auto">
          <a:xfrm>
            <a:off x="-151506" y="0"/>
            <a:ext cx="491152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800" b="1" dirty="0" err="1">
                <a:cs typeface="Arial" panose="020B0604020202020204" pitchFamily="34" charset="0"/>
              </a:rPr>
              <a:t>Số</a:t>
            </a:r>
            <a:r>
              <a:rPr lang="en-US" altLang="en-US" sz="2800" b="1" dirty="0">
                <a:cs typeface="Arial" panose="020B0604020202020204" pitchFamily="34" charset="0"/>
              </a:rPr>
              <a:t> ng</a:t>
            </a:r>
            <a:r>
              <a:rPr lang="vi-VN" altLang="en-US" sz="2800" b="1" dirty="0">
                <a:cs typeface="Arial" panose="020B0604020202020204" pitchFamily="34" charset="0"/>
              </a:rPr>
              <a:t>ư</a:t>
            </a:r>
            <a:r>
              <a:rPr lang="en-US" altLang="en-US" sz="2800" b="1" dirty="0" err="1">
                <a:cs typeface="Arial" panose="020B0604020202020204" pitchFamily="34" charset="0"/>
              </a:rPr>
              <a:t>ời</a:t>
            </a:r>
            <a:r>
              <a:rPr lang="en-US" altLang="en-US" sz="2800" b="1" dirty="0">
                <a:cs typeface="Arial" panose="020B0604020202020204" pitchFamily="34" charset="0"/>
              </a:rPr>
              <a:t> </a:t>
            </a:r>
            <a:r>
              <a:rPr lang="en-US" altLang="en-US" sz="2800" b="1" dirty="0" err="1">
                <a:cs typeface="Arial" panose="020B0604020202020204" pitchFamily="34" charset="0"/>
              </a:rPr>
              <a:t>Pháp</a:t>
            </a:r>
            <a:r>
              <a:rPr lang="en-US" altLang="en-US" sz="2800" b="1" dirty="0">
                <a:cs typeface="Arial" panose="020B0604020202020204" pitchFamily="34" charset="0"/>
              </a:rPr>
              <a:t> </a:t>
            </a:r>
            <a:r>
              <a:rPr lang="en-US" altLang="en-US" sz="2800" b="1" dirty="0" err="1">
                <a:cs typeface="Arial" panose="020B0604020202020204" pitchFamily="34" charset="0"/>
              </a:rPr>
              <a:t>ở</a:t>
            </a:r>
            <a:r>
              <a:rPr lang="en-US" altLang="en-US" sz="2800" b="1" dirty="0">
                <a:cs typeface="Arial" panose="020B0604020202020204" pitchFamily="34" charset="0"/>
              </a:rPr>
              <a:t> </a:t>
            </a:r>
            <a:r>
              <a:rPr lang="en-US" altLang="en-US" sz="2800" b="1" dirty="0" err="1">
                <a:cs typeface="Arial" panose="020B0604020202020204" pitchFamily="34" charset="0"/>
              </a:rPr>
              <a:t>Đông</a:t>
            </a:r>
            <a:r>
              <a:rPr lang="en-US" altLang="en-US" sz="2800" b="1" dirty="0">
                <a:cs typeface="Arial" panose="020B0604020202020204" pitchFamily="34" charset="0"/>
              </a:rPr>
              <a:t> D</a:t>
            </a:r>
            <a:r>
              <a:rPr lang="vi-VN" altLang="en-US" sz="2800" b="1" dirty="0">
                <a:cs typeface="Arial" panose="020B0604020202020204" pitchFamily="34" charset="0"/>
              </a:rPr>
              <a:t>ươ</a:t>
            </a:r>
            <a:r>
              <a:rPr lang="en-US" altLang="en-US" sz="2800" b="1" dirty="0">
                <a:cs typeface="Arial" panose="020B0604020202020204" pitchFamily="34" charset="0"/>
              </a:rPr>
              <a:t>ng</a:t>
            </a:r>
            <a:endParaRPr lang="en-US" altLang="en-US" sz="2800" b="1" dirty="0">
              <a:cs typeface="Arial" panose="020B0604020202020204" pitchFamily="34" charset="0"/>
            </a:endParaRPr>
          </a:p>
        </p:txBody>
      </p:sp>
      <p:pic>
        <p:nvPicPr>
          <p:cNvPr id="1802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173" r="3855"/>
          <a:stretch>
            <a:fillRect/>
          </a:stretch>
        </p:blipFill>
        <p:spPr bwMode="auto">
          <a:xfrm>
            <a:off x="4608513" y="0"/>
            <a:ext cx="4512023"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180226"/>
                                        </p:tgtEl>
                                        <p:attrNameLst>
                                          <p:attrName>style.visibility</p:attrName>
                                        </p:attrNameLst>
                                      </p:cBhvr>
                                      <p:to>
                                        <p:strVal val="visible"/>
                                      </p:to>
                                    </p:set>
                                    <p:anim calcmode="lin" valueType="num">
                                      <p:cBhvr>
                                        <p:cTn id="17" dur="1000" fill="hold"/>
                                        <p:tgtEl>
                                          <p:spTgt spid="180226"/>
                                        </p:tgtEl>
                                        <p:attrNameLst>
                                          <p:attrName>ppt_w</p:attrName>
                                        </p:attrNameLst>
                                      </p:cBhvr>
                                      <p:tavLst>
                                        <p:tav tm="0">
                                          <p:val>
                                            <p:strVal val="#ppt_w*0.70"/>
                                          </p:val>
                                        </p:tav>
                                        <p:tav tm="100000">
                                          <p:val>
                                            <p:strVal val="#ppt_w"/>
                                          </p:val>
                                        </p:tav>
                                      </p:tavLst>
                                    </p:anim>
                                    <p:anim calcmode="lin" valueType="num">
                                      <p:cBhvr>
                                        <p:cTn id="18" dur="1000" fill="hold"/>
                                        <p:tgtEl>
                                          <p:spTgt spid="180226"/>
                                        </p:tgtEl>
                                        <p:attrNameLst>
                                          <p:attrName>ppt_h</p:attrName>
                                        </p:attrNameLst>
                                      </p:cBhvr>
                                      <p:tavLst>
                                        <p:tav tm="0">
                                          <p:val>
                                            <p:strVal val="#ppt_h"/>
                                          </p:val>
                                        </p:tav>
                                        <p:tav tm="100000">
                                          <p:val>
                                            <p:strVal val="#ppt_h"/>
                                          </p:val>
                                        </p:tav>
                                      </p:tavLst>
                                    </p:anim>
                                    <p:animEffect transition="in" filter="fade">
                                      <p:cBhvr>
                                        <p:cTn id="19" dur="1000"/>
                                        <p:tgtEl>
                                          <p:spTgt spid="180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Users\Khatmau_sr\Desktop\anh-1-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08513" y="949123"/>
            <a:ext cx="4531518" cy="41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hinh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9123"/>
            <a:ext cx="4572000" cy="415508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4"/>
          <p:cNvSpPr>
            <a:spLocks noChangeArrowheads="1"/>
          </p:cNvSpPr>
          <p:nvPr/>
        </p:nvSpPr>
        <p:spPr bwMode="auto">
          <a:xfrm>
            <a:off x="0" y="-4189"/>
            <a:ext cx="8958423" cy="65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dirty="0" err="1">
                <a:solidFill>
                  <a:srgbClr val="0000CC"/>
                </a:solidFill>
              </a:rPr>
              <a:t>Dinh</a:t>
            </a:r>
            <a:r>
              <a:rPr lang="en-US" altLang="en-US" sz="2400" dirty="0">
                <a:solidFill>
                  <a:srgbClr val="0000CC"/>
                </a:solidFill>
              </a:rPr>
              <a:t> </a:t>
            </a:r>
            <a:r>
              <a:rPr lang="en-US" altLang="en-US" sz="2400" dirty="0" err="1">
                <a:solidFill>
                  <a:srgbClr val="0000CC"/>
                </a:solidFill>
              </a:rPr>
              <a:t>Toàn</a:t>
            </a:r>
            <a:r>
              <a:rPr lang="en-US" altLang="en-US" sz="2400" dirty="0">
                <a:solidFill>
                  <a:srgbClr val="0000CC"/>
                </a:solidFill>
              </a:rPr>
              <a:t> </a:t>
            </a:r>
            <a:r>
              <a:rPr lang="en-US" altLang="en-US" sz="2400" dirty="0" err="1">
                <a:solidFill>
                  <a:srgbClr val="0000CC"/>
                </a:solidFill>
              </a:rPr>
              <a:t>quyền</a:t>
            </a:r>
            <a:r>
              <a:rPr lang="en-US" altLang="en-US" sz="2400" dirty="0">
                <a:solidFill>
                  <a:srgbClr val="0000CC"/>
                </a:solidFill>
              </a:rPr>
              <a:t> </a:t>
            </a:r>
            <a:r>
              <a:rPr lang="en-US" altLang="en-US" sz="2400" dirty="0" err="1">
                <a:solidFill>
                  <a:srgbClr val="0000CC"/>
                </a:solidFill>
              </a:rPr>
              <a:t>Đông</a:t>
            </a:r>
            <a:r>
              <a:rPr lang="en-US" altLang="en-US" sz="2400" dirty="0">
                <a:solidFill>
                  <a:srgbClr val="0000CC"/>
                </a:solidFill>
              </a:rPr>
              <a:t> </a:t>
            </a:r>
            <a:r>
              <a:rPr lang="en-US" altLang="en-US" sz="2400" dirty="0" err="1">
                <a:solidFill>
                  <a:srgbClr val="0000CC"/>
                </a:solidFill>
              </a:rPr>
              <a:t>Dương</a:t>
            </a:r>
            <a:r>
              <a:rPr lang="en-US" altLang="en-US" sz="2400" dirty="0">
                <a:solidFill>
                  <a:srgbClr val="0000CC"/>
                </a:solidFill>
              </a:rPr>
              <a:t> </a:t>
            </a:r>
            <a:r>
              <a:rPr lang="en-US" altLang="en-US" sz="2400" dirty="0" err="1">
                <a:solidFill>
                  <a:srgbClr val="0000CC"/>
                </a:solidFill>
              </a:rPr>
              <a:t>của</a:t>
            </a:r>
            <a:r>
              <a:rPr lang="en-US" altLang="en-US" sz="2400" dirty="0">
                <a:solidFill>
                  <a:srgbClr val="0000CC"/>
                </a:solidFill>
              </a:rPr>
              <a:t> </a:t>
            </a:r>
            <a:r>
              <a:rPr lang="en-US" altLang="en-US" sz="2400" dirty="0" err="1">
                <a:solidFill>
                  <a:srgbClr val="0000CC"/>
                </a:solidFill>
              </a:rPr>
              <a:t>Pháp</a:t>
            </a:r>
            <a:r>
              <a:rPr lang="en-US" altLang="en-US" sz="2400" dirty="0">
                <a:solidFill>
                  <a:srgbClr val="0000CC"/>
                </a:solidFill>
              </a:rPr>
              <a:t> </a:t>
            </a:r>
            <a:r>
              <a:rPr lang="en-US" altLang="en-US" sz="2400" dirty="0" err="1">
                <a:solidFill>
                  <a:srgbClr val="0000CC"/>
                </a:solidFill>
              </a:rPr>
              <a:t>tại</a:t>
            </a:r>
            <a:r>
              <a:rPr lang="en-US" altLang="en-US" sz="2400" dirty="0">
                <a:solidFill>
                  <a:srgbClr val="0000CC"/>
                </a:solidFill>
              </a:rPr>
              <a:t> </a:t>
            </a:r>
            <a:r>
              <a:rPr lang="en-US" altLang="en-US" sz="2400" dirty="0" err="1">
                <a:solidFill>
                  <a:srgbClr val="0000CC"/>
                </a:solidFill>
              </a:rPr>
              <a:t>Sài</a:t>
            </a:r>
            <a:r>
              <a:rPr lang="en-US" altLang="en-US" sz="2400" dirty="0">
                <a:solidFill>
                  <a:srgbClr val="0000CC"/>
                </a:solidFill>
              </a:rPr>
              <a:t> </a:t>
            </a:r>
            <a:r>
              <a:rPr lang="en-US" altLang="en-US" sz="2400" dirty="0" err="1">
                <a:solidFill>
                  <a:srgbClr val="0000CC"/>
                </a:solidFill>
              </a:rPr>
              <a:t>Gòn</a:t>
            </a:r>
            <a:r>
              <a:rPr lang="en-US" altLang="en-US" sz="2400" dirty="0">
                <a:solidFill>
                  <a:srgbClr val="0000CC"/>
                </a:solidFill>
              </a:rPr>
              <a:t> nay </a:t>
            </a:r>
            <a:r>
              <a:rPr lang="en-US" altLang="en-US" sz="2400" dirty="0" err="1">
                <a:solidFill>
                  <a:srgbClr val="0000CC"/>
                </a:solidFill>
              </a:rPr>
              <a:t>là</a:t>
            </a:r>
            <a:r>
              <a:rPr lang="en-US" altLang="en-US" sz="2400" dirty="0">
                <a:solidFill>
                  <a:srgbClr val="0000CC"/>
                </a:solidFill>
              </a:rPr>
              <a:t> </a:t>
            </a:r>
            <a:r>
              <a:rPr lang="en-US" altLang="en-US" sz="2400" dirty="0" err="1">
                <a:solidFill>
                  <a:srgbClr val="0000CC"/>
                </a:solidFill>
              </a:rPr>
              <a:t>Dinh</a:t>
            </a:r>
            <a:r>
              <a:rPr lang="en-US" altLang="en-US" sz="2400" dirty="0">
                <a:solidFill>
                  <a:srgbClr val="0000CC"/>
                </a:solidFill>
              </a:rPr>
              <a:t> </a:t>
            </a:r>
            <a:r>
              <a:rPr lang="en-US" altLang="en-US" sz="2400" dirty="0" err="1">
                <a:solidFill>
                  <a:srgbClr val="0000CC"/>
                </a:solidFill>
              </a:rPr>
              <a:t>độc</a:t>
            </a:r>
            <a:r>
              <a:rPr lang="en-US" altLang="en-US" sz="2400" dirty="0">
                <a:solidFill>
                  <a:srgbClr val="0000CC"/>
                </a:solidFill>
              </a:rPr>
              <a:t> </a:t>
            </a:r>
            <a:r>
              <a:rPr lang="en-US" altLang="en-US" sz="2400" dirty="0" err="1">
                <a:solidFill>
                  <a:srgbClr val="0000CC"/>
                </a:solidFill>
              </a:rPr>
              <a:t>lập</a:t>
            </a:r>
            <a:endParaRPr lang="en-US" altLang="en-US" sz="2400" dirty="0">
              <a:solidFill>
                <a:srgbClr val="0000CC"/>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nodeType="with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1000" fill="hold"/>
                                        <p:tgtEl>
                                          <p:spTgt spid="22532"/>
                                        </p:tgtEl>
                                        <p:attrNameLst>
                                          <p:attrName>ppt_w</p:attrName>
                                        </p:attrNameLst>
                                      </p:cBhvr>
                                      <p:tavLst>
                                        <p:tav tm="0">
                                          <p:val>
                                            <p:fltVal val="0"/>
                                          </p:val>
                                        </p:tav>
                                        <p:tav tm="100000">
                                          <p:val>
                                            <p:strVal val="#ppt_w"/>
                                          </p:val>
                                        </p:tav>
                                      </p:tavLst>
                                    </p:anim>
                                    <p:anim calcmode="lin" valueType="num">
                                      <p:cBhvr>
                                        <p:cTn id="20" dur="1000" fill="hold"/>
                                        <p:tgtEl>
                                          <p:spTgt spid="22532"/>
                                        </p:tgtEl>
                                        <p:attrNameLst>
                                          <p:attrName>ppt_h</p:attrName>
                                        </p:attrNameLst>
                                      </p:cBhvr>
                                      <p:tavLst>
                                        <p:tav tm="0">
                                          <p:val>
                                            <p:fltVal val="0"/>
                                          </p:val>
                                        </p:tav>
                                        <p:tav tm="100000">
                                          <p:val>
                                            <p:strVal val="#ppt_h"/>
                                          </p:val>
                                        </p:tav>
                                      </p:tavLst>
                                    </p:anim>
                                    <p:anim calcmode="lin" valueType="num">
                                      <p:cBhvr>
                                        <p:cTn id="21" dur="1000" fill="hold"/>
                                        <p:tgtEl>
                                          <p:spTgt spid="22532"/>
                                        </p:tgtEl>
                                        <p:attrNameLst>
                                          <p:attrName>style.rotation</p:attrName>
                                        </p:attrNameLst>
                                      </p:cBhvr>
                                      <p:tavLst>
                                        <p:tav tm="0">
                                          <p:val>
                                            <p:fltVal val="90"/>
                                          </p:val>
                                        </p:tav>
                                        <p:tav tm="100000">
                                          <p:val>
                                            <p:fltVal val="0"/>
                                          </p:val>
                                        </p:tav>
                                      </p:tavLst>
                                    </p:anim>
                                    <p:animEffect transition="in" filter="fade">
                                      <p:cBhvr>
                                        <p:cTn id="22"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Users\Khatmau_sr\Desktop\142943156955336511f2728.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29492" y="-1"/>
            <a:ext cx="4514508" cy="451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Hinh 6"/>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a:stretch>
            <a:fillRect/>
          </a:stretch>
        </p:blipFill>
        <p:spPr bwMode="auto">
          <a:xfrm>
            <a:off x="-52046" y="60383"/>
            <a:ext cx="4608513" cy="445374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29492" y="4647109"/>
            <a:ext cx="4514508"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Toà án nhân dân TP. Hồ Chí Minh</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83863" y="4647110"/>
            <a:ext cx="4014485" cy="461665"/>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Toà Án của Pháp tại Sài Gòn</a:t>
            </a:r>
            <a:endParaRPr lang="en-US" sz="24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style.rotation</p:attrName>
                                        </p:attrNameLst>
                                      </p:cBhvr>
                                      <p:tavLst>
                                        <p:tav tm="0">
                                          <p:val>
                                            <p:fltVal val="90"/>
                                          </p:val>
                                        </p:tav>
                                        <p:tav tm="100000">
                                          <p:val>
                                            <p:fltVal val="0"/>
                                          </p:val>
                                        </p:tav>
                                      </p:tavLst>
                                    </p:anim>
                                    <p:animEffect transition="in" filter="fade">
                                      <p:cBhvr>
                                        <p:cTn id="10" dur="1000"/>
                                        <p:tgtEl>
                                          <p:spTgt spid="23554"/>
                                        </p:tgtEl>
                                      </p:cBhvr>
                                    </p:animEffect>
                                  </p:childTnLst>
                                </p:cTn>
                              </p:par>
                              <p:par>
                                <p:cTn id="11" presetID="31" presetClass="entr" presetSubtype="0"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p:cTn id="13" dur="1000" fill="hold"/>
                                        <p:tgtEl>
                                          <p:spTgt spid="23555"/>
                                        </p:tgtEl>
                                        <p:attrNameLst>
                                          <p:attrName>ppt_w</p:attrName>
                                        </p:attrNameLst>
                                      </p:cBhvr>
                                      <p:tavLst>
                                        <p:tav tm="0">
                                          <p:val>
                                            <p:fltVal val="0"/>
                                          </p:val>
                                        </p:tav>
                                        <p:tav tm="100000">
                                          <p:val>
                                            <p:strVal val="#ppt_w"/>
                                          </p:val>
                                        </p:tav>
                                      </p:tavLst>
                                    </p:anim>
                                    <p:anim calcmode="lin" valueType="num">
                                      <p:cBhvr>
                                        <p:cTn id="14" dur="1000" fill="hold"/>
                                        <p:tgtEl>
                                          <p:spTgt spid="23555"/>
                                        </p:tgtEl>
                                        <p:attrNameLst>
                                          <p:attrName>ppt_h</p:attrName>
                                        </p:attrNameLst>
                                      </p:cBhvr>
                                      <p:tavLst>
                                        <p:tav tm="0">
                                          <p:val>
                                            <p:fltVal val="0"/>
                                          </p:val>
                                        </p:tav>
                                        <p:tav tm="100000">
                                          <p:val>
                                            <p:strVal val="#ppt_h"/>
                                          </p:val>
                                        </p:tav>
                                      </p:tavLst>
                                    </p:anim>
                                    <p:anim calcmode="lin" valueType="num">
                                      <p:cBhvr>
                                        <p:cTn id="15" dur="1000" fill="hold"/>
                                        <p:tgtEl>
                                          <p:spTgt spid="23555"/>
                                        </p:tgtEl>
                                        <p:attrNameLst>
                                          <p:attrName>style.rotation</p:attrName>
                                        </p:attrNameLst>
                                      </p:cBhvr>
                                      <p:tavLst>
                                        <p:tav tm="0">
                                          <p:val>
                                            <p:fltVal val="90"/>
                                          </p:val>
                                        </p:tav>
                                        <p:tav tm="100000">
                                          <p:val>
                                            <p:fltVal val="0"/>
                                          </p:val>
                                        </p:tav>
                                      </p:tavLst>
                                    </p:anim>
                                    <p:animEffect transition="in" filter="fade">
                                      <p:cBhvr>
                                        <p:cTn id="16" dur="1000"/>
                                        <p:tgtEl>
                                          <p:spTgt spid="2355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
        <p:nvSpPr>
          <p:cNvPr id="19" name="Google Shape;193;p19"/>
          <p:cNvSpPr txBox="1"/>
          <p:nvPr/>
        </p:nvSpPr>
        <p:spPr>
          <a:xfrm>
            <a:off x="643718" y="650461"/>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sp>
        <p:nvSpPr>
          <p:cNvPr id="22" name="Rectangle 10"/>
          <p:cNvSpPr>
            <a:spLocks noChangeArrowheads="1"/>
          </p:cNvSpPr>
          <p:nvPr/>
        </p:nvSpPr>
        <p:spPr bwMode="auto">
          <a:xfrm>
            <a:off x="121651" y="1676313"/>
            <a:ext cx="581714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Char char="-"/>
            </a:pP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Năm</a:t>
            </a:r>
            <a:r>
              <a:rPr lang="en-US" altLang="en-US" sz="2400" dirty="0">
                <a:solidFill>
                  <a:schemeClr val="tx1">
                    <a:lumMod val="95000"/>
                    <a:lumOff val="5000"/>
                  </a:schemeClr>
                </a:solidFill>
              </a:rPr>
              <a:t> 1887, </a:t>
            </a:r>
            <a:r>
              <a:rPr lang="en-US" altLang="en-US" sz="2400" dirty="0" err="1">
                <a:solidFill>
                  <a:schemeClr val="tx1">
                    <a:lumMod val="95000"/>
                    <a:lumOff val="5000"/>
                  </a:schemeClr>
                </a:solidFill>
              </a:rPr>
              <a:t>Pháp</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thành</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lập</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Liên</a:t>
            </a:r>
            <a:r>
              <a:rPr lang="en-US" altLang="en-US" sz="2400" dirty="0">
                <a:solidFill>
                  <a:schemeClr val="tx1">
                    <a:lumMod val="95000"/>
                    <a:lumOff val="5000"/>
                  </a:schemeClr>
                </a:solidFill>
              </a:rPr>
              <a:t> bang </a:t>
            </a:r>
            <a:r>
              <a:rPr lang="en-US" altLang="en-US" sz="2400" dirty="0" err="1">
                <a:solidFill>
                  <a:schemeClr val="tx1">
                    <a:lumMod val="95000"/>
                    <a:lumOff val="5000"/>
                  </a:schemeClr>
                </a:solidFill>
              </a:rPr>
              <a:t>Đông</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Dương</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gồm</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Việt</a:t>
            </a:r>
            <a:r>
              <a:rPr lang="en-US" altLang="en-US" sz="2400" dirty="0">
                <a:solidFill>
                  <a:schemeClr val="tx1">
                    <a:lumMod val="95000"/>
                    <a:lumOff val="5000"/>
                  </a:schemeClr>
                </a:solidFill>
              </a:rPr>
              <a:t> Nam, </a:t>
            </a:r>
            <a:r>
              <a:rPr lang="en-US" altLang="en-US" sz="2400" dirty="0" err="1">
                <a:solidFill>
                  <a:schemeClr val="tx1">
                    <a:lumMod val="95000"/>
                    <a:lumOff val="5000"/>
                  </a:schemeClr>
                </a:solidFill>
              </a:rPr>
              <a:t>Lào</a:t>
            </a:r>
            <a:r>
              <a:rPr lang="en-US" altLang="en-US" sz="2400" dirty="0">
                <a:solidFill>
                  <a:schemeClr val="tx1">
                    <a:lumMod val="95000"/>
                    <a:lumOff val="5000"/>
                  </a:schemeClr>
                </a:solidFill>
              </a:rPr>
              <a:t>, Cam- </a:t>
            </a:r>
            <a:r>
              <a:rPr lang="en-US" altLang="en-US" sz="2400" dirty="0" err="1">
                <a:solidFill>
                  <a:schemeClr val="tx1">
                    <a:lumMod val="95000"/>
                    <a:lumOff val="5000"/>
                  </a:schemeClr>
                </a:solidFill>
              </a:rPr>
              <a:t>pu</a:t>
            </a:r>
            <a:r>
              <a:rPr lang="en-US" altLang="en-US" sz="2400" dirty="0">
                <a:solidFill>
                  <a:schemeClr val="tx1">
                    <a:lumMod val="95000"/>
                    <a:lumOff val="5000"/>
                  </a:schemeClr>
                </a:solidFill>
              </a:rPr>
              <a:t>- chia.</a:t>
            </a:r>
            <a:endParaRPr lang="en-US" altLang="en-US" sz="2400" dirty="0">
              <a:solidFill>
                <a:schemeClr val="tx1">
                  <a:lumMod val="95000"/>
                  <a:lumOff val="5000"/>
                </a:schemeClr>
              </a:solidFill>
            </a:endParaRPr>
          </a:p>
          <a:p>
            <a:pPr algn="just" eaLnBrk="1" hangingPunct="1">
              <a:spcBef>
                <a:spcPct val="50000"/>
              </a:spcBef>
              <a:buFontTx/>
              <a:buNone/>
            </a:pP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Việt</a:t>
            </a:r>
            <a:r>
              <a:rPr lang="en-US" altLang="en-US" sz="2400" dirty="0">
                <a:solidFill>
                  <a:schemeClr val="tx1">
                    <a:lumMod val="95000"/>
                    <a:lumOff val="5000"/>
                  </a:schemeClr>
                </a:solidFill>
              </a:rPr>
              <a:t> Nam </a:t>
            </a:r>
            <a:r>
              <a:rPr lang="en-US" altLang="en-US" sz="2400" dirty="0" err="1">
                <a:solidFill>
                  <a:schemeClr val="tx1">
                    <a:lumMod val="95000"/>
                    <a:lumOff val="5000"/>
                  </a:schemeClr>
                </a:solidFill>
              </a:rPr>
              <a:t>bị</a:t>
            </a:r>
            <a:r>
              <a:rPr lang="en-US" altLang="en-US" sz="2400" dirty="0">
                <a:solidFill>
                  <a:schemeClr val="tx1">
                    <a:lumMod val="95000"/>
                    <a:lumOff val="5000"/>
                  </a:schemeClr>
                </a:solidFill>
              </a:rPr>
              <a:t> chia </a:t>
            </a:r>
            <a:r>
              <a:rPr lang="en-US" altLang="en-US" sz="2400" dirty="0" err="1">
                <a:solidFill>
                  <a:schemeClr val="tx1">
                    <a:lumMod val="95000"/>
                    <a:lumOff val="5000"/>
                  </a:schemeClr>
                </a:solidFill>
              </a:rPr>
              <a:t>thành</a:t>
            </a:r>
            <a:r>
              <a:rPr lang="en-US" altLang="en-US" sz="2400" dirty="0">
                <a:solidFill>
                  <a:schemeClr val="tx1">
                    <a:lumMod val="95000"/>
                    <a:lumOff val="5000"/>
                  </a:schemeClr>
                </a:solidFill>
              </a:rPr>
              <a:t> 3 </a:t>
            </a:r>
            <a:r>
              <a:rPr lang="en-US" altLang="en-US" sz="2400" dirty="0" err="1">
                <a:solidFill>
                  <a:schemeClr val="tx1">
                    <a:lumMod val="95000"/>
                    <a:lumOff val="5000"/>
                  </a:schemeClr>
                </a:solidFill>
              </a:rPr>
              <a:t>kì</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với</a:t>
            </a:r>
            <a:r>
              <a:rPr lang="en-US" altLang="en-US" sz="2400" dirty="0">
                <a:solidFill>
                  <a:schemeClr val="tx1">
                    <a:lumMod val="95000"/>
                    <a:lumOff val="5000"/>
                  </a:schemeClr>
                </a:solidFill>
              </a:rPr>
              <a:t> 3 </a:t>
            </a:r>
            <a:r>
              <a:rPr lang="en-US" altLang="en-US" sz="2400" dirty="0" err="1">
                <a:solidFill>
                  <a:schemeClr val="tx1">
                    <a:lumMod val="95000"/>
                    <a:lumOff val="5000"/>
                  </a:schemeClr>
                </a:solidFill>
              </a:rPr>
              <a:t>chế</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độ</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cai</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trị</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khác</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nhau</a:t>
            </a:r>
            <a:r>
              <a:rPr lang="en-US" altLang="en-US" sz="2400" dirty="0">
                <a:solidFill>
                  <a:schemeClr val="tx1">
                    <a:lumMod val="95000"/>
                    <a:lumOff val="5000"/>
                  </a:schemeClr>
                </a:solidFill>
              </a:rPr>
              <a:t>.</a:t>
            </a:r>
            <a:endParaRPr lang="en-US" altLang="en-US" sz="2400" dirty="0">
              <a:solidFill>
                <a:schemeClr val="tx1">
                  <a:lumMod val="95000"/>
                  <a:lumOff val="5000"/>
                </a:schemeClr>
              </a:solidFill>
            </a:endParaRPr>
          </a:p>
        </p:txBody>
      </p:sp>
      <p:sp>
        <p:nvSpPr>
          <p:cNvPr id="23" name="Text Box 12"/>
          <p:cNvSpPr txBox="1">
            <a:spLocks noChangeArrowheads="1"/>
          </p:cNvSpPr>
          <p:nvPr/>
        </p:nvSpPr>
        <p:spPr bwMode="auto">
          <a:xfrm>
            <a:off x="-7536" y="3684048"/>
            <a:ext cx="58597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dirty="0">
                <a:solidFill>
                  <a:srgbClr val="FF0000"/>
                </a:solidFill>
              </a:rPr>
              <a:t>=&gt; </a:t>
            </a:r>
            <a:r>
              <a:rPr lang="en-US" altLang="en-US" sz="2400" dirty="0" err="1">
                <a:solidFill>
                  <a:srgbClr val="FF0000"/>
                </a:solidFill>
              </a:rPr>
              <a:t>Bộ</a:t>
            </a:r>
            <a:r>
              <a:rPr lang="en-US" altLang="en-US" sz="2400" dirty="0">
                <a:solidFill>
                  <a:srgbClr val="FF0000"/>
                </a:solidFill>
              </a:rPr>
              <a:t> </a:t>
            </a:r>
            <a:r>
              <a:rPr lang="en-US" altLang="en-US" sz="2400" dirty="0" err="1">
                <a:solidFill>
                  <a:srgbClr val="FF0000"/>
                </a:solidFill>
              </a:rPr>
              <a:t>máy</a:t>
            </a:r>
            <a:r>
              <a:rPr lang="en-US" altLang="en-US" sz="2400" dirty="0">
                <a:solidFill>
                  <a:srgbClr val="FF0000"/>
                </a:solidFill>
              </a:rPr>
              <a:t> </a:t>
            </a:r>
            <a:r>
              <a:rPr lang="en-US" altLang="en-US" sz="2400" dirty="0" err="1">
                <a:solidFill>
                  <a:srgbClr val="FF0000"/>
                </a:solidFill>
              </a:rPr>
              <a:t>chính</a:t>
            </a:r>
            <a:r>
              <a:rPr lang="en-US" altLang="en-US" sz="2400" dirty="0">
                <a:solidFill>
                  <a:srgbClr val="FF0000"/>
                </a:solidFill>
              </a:rPr>
              <a:t> </a:t>
            </a:r>
            <a:r>
              <a:rPr lang="en-US" altLang="en-US" sz="2400" dirty="0" err="1">
                <a:solidFill>
                  <a:srgbClr val="FF0000"/>
                </a:solidFill>
              </a:rPr>
              <a:t>quyền</a:t>
            </a:r>
            <a:r>
              <a:rPr lang="en-US" altLang="en-US" sz="2400" dirty="0">
                <a:solidFill>
                  <a:srgbClr val="FF0000"/>
                </a:solidFill>
              </a:rPr>
              <a:t> </a:t>
            </a:r>
            <a:r>
              <a:rPr lang="en-US" altLang="en-US" sz="2400" dirty="0" err="1">
                <a:solidFill>
                  <a:srgbClr val="FF0000"/>
                </a:solidFill>
              </a:rPr>
              <a:t>từ</a:t>
            </a:r>
            <a:r>
              <a:rPr lang="en-US" altLang="en-US" sz="2400" dirty="0">
                <a:solidFill>
                  <a:srgbClr val="FF0000"/>
                </a:solidFill>
              </a:rPr>
              <a:t> </a:t>
            </a:r>
            <a:r>
              <a:rPr lang="en-US" altLang="en-US" sz="2400" dirty="0" err="1">
                <a:solidFill>
                  <a:srgbClr val="FF0000"/>
                </a:solidFill>
              </a:rPr>
              <a:t>trung</a:t>
            </a:r>
            <a:r>
              <a:rPr lang="en-US" altLang="en-US" sz="2400" dirty="0">
                <a:solidFill>
                  <a:srgbClr val="FF0000"/>
                </a:solidFill>
              </a:rPr>
              <a:t> </a:t>
            </a:r>
            <a:r>
              <a:rPr lang="en-US" altLang="en-US" sz="2400" dirty="0" err="1">
                <a:solidFill>
                  <a:srgbClr val="FF0000"/>
                </a:solidFill>
              </a:rPr>
              <a:t>ương</a:t>
            </a:r>
            <a:r>
              <a:rPr lang="en-US" altLang="en-US" sz="2400" dirty="0">
                <a:solidFill>
                  <a:srgbClr val="FF0000"/>
                </a:solidFill>
              </a:rPr>
              <a:t> </a:t>
            </a:r>
            <a:r>
              <a:rPr lang="en-US" altLang="en-US" sz="2400" dirty="0" err="1">
                <a:solidFill>
                  <a:srgbClr val="FF0000"/>
                </a:solidFill>
              </a:rPr>
              <a:t>đến</a:t>
            </a:r>
            <a:r>
              <a:rPr lang="en-US" altLang="en-US" sz="2400" dirty="0">
                <a:solidFill>
                  <a:srgbClr val="FF0000"/>
                </a:solidFill>
              </a:rPr>
              <a:t> </a:t>
            </a:r>
            <a:r>
              <a:rPr lang="en-US" altLang="en-US" sz="2400" dirty="0" err="1">
                <a:solidFill>
                  <a:srgbClr val="FF0000"/>
                </a:solidFill>
              </a:rPr>
              <a:t>cơ</a:t>
            </a:r>
            <a:r>
              <a:rPr lang="en-US" altLang="en-US" sz="2400" dirty="0">
                <a:solidFill>
                  <a:srgbClr val="FF0000"/>
                </a:solidFill>
              </a:rPr>
              <a:t> </a:t>
            </a:r>
            <a:r>
              <a:rPr lang="en-US" altLang="en-US" sz="2400" dirty="0" err="1">
                <a:solidFill>
                  <a:srgbClr val="FF0000"/>
                </a:solidFill>
              </a:rPr>
              <a:t>sở</a:t>
            </a:r>
            <a:r>
              <a:rPr lang="en-US" altLang="en-US" sz="2400" dirty="0">
                <a:solidFill>
                  <a:srgbClr val="FF0000"/>
                </a:solidFill>
              </a:rPr>
              <a:t> </a:t>
            </a:r>
            <a:r>
              <a:rPr lang="en-US" altLang="en-US" sz="2400" dirty="0" err="1">
                <a:solidFill>
                  <a:srgbClr val="FF0000"/>
                </a:solidFill>
              </a:rPr>
              <a:t>đều</a:t>
            </a:r>
            <a:r>
              <a:rPr lang="en-US" altLang="en-US" sz="2400" dirty="0">
                <a:solidFill>
                  <a:srgbClr val="FF0000"/>
                </a:solidFill>
              </a:rPr>
              <a:t> do </a:t>
            </a:r>
            <a:r>
              <a:rPr lang="en-US" altLang="en-US" sz="2400" dirty="0" err="1">
                <a:solidFill>
                  <a:srgbClr val="FF0000"/>
                </a:solidFill>
              </a:rPr>
              <a:t>thực</a:t>
            </a:r>
            <a:r>
              <a:rPr lang="en-US" altLang="en-US" sz="2400" dirty="0">
                <a:solidFill>
                  <a:srgbClr val="FF0000"/>
                </a:solidFill>
              </a:rPr>
              <a:t> </a:t>
            </a:r>
            <a:r>
              <a:rPr lang="en-US" altLang="en-US" sz="2400" dirty="0" err="1">
                <a:solidFill>
                  <a:srgbClr val="FF0000"/>
                </a:solidFill>
              </a:rPr>
              <a:t>dân</a:t>
            </a:r>
            <a:r>
              <a:rPr lang="en-US" altLang="en-US" sz="2400" dirty="0">
                <a:solidFill>
                  <a:srgbClr val="FF0000"/>
                </a:solidFill>
              </a:rPr>
              <a:t> </a:t>
            </a:r>
            <a:r>
              <a:rPr lang="en-US" altLang="en-US" sz="2400" dirty="0" err="1">
                <a:solidFill>
                  <a:srgbClr val="FF0000"/>
                </a:solidFill>
              </a:rPr>
              <a:t>Pháp</a:t>
            </a:r>
            <a:r>
              <a:rPr lang="en-US" altLang="en-US" sz="2400" dirty="0">
                <a:solidFill>
                  <a:srgbClr val="FF0000"/>
                </a:solidFill>
              </a:rPr>
              <a:t> chi </a:t>
            </a:r>
            <a:r>
              <a:rPr lang="en-US" altLang="en-US" sz="2400" dirty="0" err="1">
                <a:solidFill>
                  <a:srgbClr val="FF0000"/>
                </a:solidFill>
              </a:rPr>
              <a:t>phối</a:t>
            </a:r>
            <a:r>
              <a:rPr lang="en-US" altLang="en-US" sz="2400" dirty="0">
                <a:solidFill>
                  <a:srgbClr val="FF0000"/>
                </a:solidFill>
              </a:rPr>
              <a:t>.</a:t>
            </a:r>
            <a:endParaRPr lang="en-US" altLang="en-US"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631743" y="1565140"/>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2. Chính sách kinh tế</a:t>
            </a:r>
            <a:endParaRPr lang="vi-VN" sz="2800" dirty="0">
              <a:solidFill>
                <a:srgbClr val="C0000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
        <p:nvSpPr>
          <p:cNvPr id="19" name="Google Shape;193;p19"/>
          <p:cNvSpPr txBox="1"/>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r>
              <a:rPr lang="vi-VN" sz="280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2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fld>
            <a:endParaRPr lang="en-GB"/>
          </a:p>
        </p:txBody>
      </p:sp>
      <p:grpSp>
        <p:nvGrpSpPr>
          <p:cNvPr id="271" name="Google Shape;271;p25"/>
          <p:cNvGrpSpPr/>
          <p:nvPr/>
        </p:nvGrpSpPr>
        <p:grpSpPr>
          <a:xfrm rot="13721414">
            <a:off x="3711557" y="106769"/>
            <a:ext cx="4854479" cy="4929962"/>
            <a:chOff x="2902488" y="902232"/>
            <a:chExt cx="3339000" cy="3339000"/>
          </a:xfrm>
        </p:grpSpPr>
        <p:sp>
          <p:nvSpPr>
            <p:cNvPr id="272" name="Google Shape;272;p25"/>
            <p:cNvSpPr/>
            <p:nvPr/>
          </p:nvSpPr>
          <p:spPr>
            <a:xfrm rot="-5400000">
              <a:off x="2902488" y="902232"/>
              <a:ext cx="3339000" cy="33390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sp>
          <p:nvSpPr>
            <p:cNvPr id="273" name="Google Shape;273;p25"/>
            <p:cNvSpPr/>
            <p:nvPr/>
          </p:nvSpPr>
          <p:spPr>
            <a:xfrm>
              <a:off x="3123738" y="1123632"/>
              <a:ext cx="2896500" cy="2896200"/>
            </a:xfrm>
            <a:prstGeom prst="pie">
              <a:avLst>
                <a:gd name="adj1" fmla="val 1811602"/>
                <a:gd name="adj2" fmla="val 16214886"/>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grpSp>
      <p:grpSp>
        <p:nvGrpSpPr>
          <p:cNvPr id="274" name="Google Shape;274;p25"/>
          <p:cNvGrpSpPr/>
          <p:nvPr/>
        </p:nvGrpSpPr>
        <p:grpSpPr>
          <a:xfrm>
            <a:off x="5088538" y="1061987"/>
            <a:ext cx="2806330" cy="2532994"/>
            <a:chOff x="3664038" y="1663782"/>
            <a:chExt cx="1815900" cy="1815900"/>
          </a:xfrm>
          <a:solidFill>
            <a:srgbClr val="FFFDE3"/>
          </a:solidFill>
        </p:grpSpPr>
        <p:sp>
          <p:nvSpPr>
            <p:cNvPr id="275" name="Google Shape;275;p25"/>
            <p:cNvSpPr/>
            <p:nvPr/>
          </p:nvSpPr>
          <p:spPr>
            <a:xfrm>
              <a:off x="3664038" y="1663782"/>
              <a:ext cx="1815900" cy="1815900"/>
            </a:xfrm>
            <a:prstGeom prst="ellipse">
              <a:avLst/>
            </a:pr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dirty="0">
                <a:latin typeface="Times New Roman" panose="02020603050405020304" pitchFamily="18" charset="0"/>
                <a:ea typeface="Poppins" panose="00000500000000000000"/>
                <a:cs typeface="Times New Roman" panose="02020603050405020304" pitchFamily="18" charset="0"/>
                <a:sym typeface="Poppins" panose="00000500000000000000"/>
              </a:endParaRPr>
            </a:p>
          </p:txBody>
        </p:sp>
        <p:sp>
          <p:nvSpPr>
            <p:cNvPr id="276" name="Google Shape;276;p25"/>
            <p:cNvSpPr txBox="1"/>
            <p:nvPr/>
          </p:nvSpPr>
          <p:spPr>
            <a:xfrm>
              <a:off x="3899988" y="2158482"/>
              <a:ext cx="1344000" cy="826500"/>
            </a:xfrm>
            <a:prstGeom prst="rect">
              <a:avLst/>
            </a:prstGeom>
            <a:grp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800" b="1" dirty="0">
                  <a:solidFill>
                    <a:srgbClr val="FF0000"/>
                  </a:solidFill>
                  <a:latin typeface="Times New Roman" panose="02020603050405020304" pitchFamily="18" charset="0"/>
                  <a:ea typeface="Poppins" panose="00000500000000000000"/>
                  <a:cs typeface="Times New Roman" panose="02020603050405020304" pitchFamily="18" charset="0"/>
                  <a:sym typeface="Poppins" panose="00000500000000000000"/>
                </a:rPr>
                <a:t>NGÀNH</a:t>
              </a:r>
              <a:endParaRPr lang="en-US" sz="2800" b="1" dirty="0">
                <a:solidFill>
                  <a:srgbClr val="FF0000"/>
                </a:solidFill>
                <a:latin typeface="Times New Roman" panose="02020603050405020304" pitchFamily="18" charset="0"/>
                <a:ea typeface="Poppins" panose="00000500000000000000"/>
                <a:cs typeface="Times New Roman" panose="02020603050405020304" pitchFamily="18" charset="0"/>
                <a:sym typeface="Poppins" panose="00000500000000000000"/>
              </a:endParaRPr>
            </a:p>
          </p:txBody>
        </p:sp>
      </p:grpSp>
      <p:grpSp>
        <p:nvGrpSpPr>
          <p:cNvPr id="277" name="Google Shape;277;p25"/>
          <p:cNvGrpSpPr/>
          <p:nvPr/>
        </p:nvGrpSpPr>
        <p:grpSpPr>
          <a:xfrm>
            <a:off x="4217608" y="-83572"/>
            <a:ext cx="1651437" cy="1490587"/>
            <a:chOff x="2859873" y="853971"/>
            <a:chExt cx="1068600" cy="1068600"/>
          </a:xfrm>
        </p:grpSpPr>
        <p:sp>
          <p:nvSpPr>
            <p:cNvPr id="278" name="Google Shape;278;p25"/>
            <p:cNvSpPr/>
            <p:nvPr/>
          </p:nvSpPr>
          <p:spPr>
            <a:xfrm>
              <a:off x="2859873" y="853971"/>
              <a:ext cx="1068600" cy="1068600"/>
            </a:xfrm>
            <a:prstGeom prst="ellipse">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sp>
          <p:nvSpPr>
            <p:cNvPr id="279" name="Google Shape;279;p25"/>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US" sz="2800" dirty="0" err="1">
                  <a:solidFill>
                    <a:schemeClr val="tx1"/>
                  </a:solidFill>
                  <a:latin typeface="Times New Roman" panose="02020603050405020304" pitchFamily="18" charset="0"/>
                  <a:cs typeface="Times New Roman" panose="02020603050405020304" pitchFamily="18" charset="0"/>
                </a:rPr>
                <a:t>Nông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nghiệp</a:t>
              </a:r>
              <a:endParaRPr sz="2800" dirty="0">
                <a:solidFill>
                  <a:schemeClr val="tx1"/>
                </a:solidFill>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grpSp>
      <p:grpSp>
        <p:nvGrpSpPr>
          <p:cNvPr id="280" name="Google Shape;280;p25"/>
          <p:cNvGrpSpPr/>
          <p:nvPr/>
        </p:nvGrpSpPr>
        <p:grpSpPr>
          <a:xfrm>
            <a:off x="4864012" y="3618218"/>
            <a:ext cx="1651437" cy="1490587"/>
            <a:chOff x="2859873" y="853971"/>
            <a:chExt cx="1068600" cy="1068600"/>
          </a:xfrm>
        </p:grpSpPr>
        <p:sp>
          <p:nvSpPr>
            <p:cNvPr id="281" name="Google Shape;281;p25"/>
            <p:cNvSpPr/>
            <p:nvPr/>
          </p:nvSpPr>
          <p:spPr>
            <a:xfrm>
              <a:off x="2859873" y="853971"/>
              <a:ext cx="1068600" cy="1068600"/>
            </a:xfrm>
            <a:prstGeom prst="ellipse">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sp>
          <p:nvSpPr>
            <p:cNvPr id="282" name="Google Shape;282;p25"/>
            <p:cNvSpPr txBox="1"/>
            <p:nvPr/>
          </p:nvSpPr>
          <p:spPr>
            <a:xfrm>
              <a:off x="2925885" y="1022120"/>
              <a:ext cx="915673"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US" sz="2800" dirty="0" err="1">
                  <a:solidFill>
                    <a:srgbClr val="FF0000"/>
                  </a:solidFill>
                  <a:latin typeface="Times New Roman" panose="02020603050405020304" pitchFamily="18" charset="0"/>
                  <a:cs typeface="Times New Roman" panose="02020603050405020304" pitchFamily="18" charset="0"/>
                </a:rPr>
                <a:t>Thương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nghiệp</a:t>
              </a:r>
              <a:endParaRPr sz="2800" dirty="0">
                <a:solidFill>
                  <a:srgbClr val="FF0000"/>
                </a:solidFill>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grpSp>
      <p:grpSp>
        <p:nvGrpSpPr>
          <p:cNvPr id="283" name="Google Shape;283;p25"/>
          <p:cNvGrpSpPr/>
          <p:nvPr/>
        </p:nvGrpSpPr>
        <p:grpSpPr>
          <a:xfrm>
            <a:off x="7448109" y="3107372"/>
            <a:ext cx="1651437" cy="1490587"/>
            <a:chOff x="5214448" y="3234278"/>
            <a:chExt cx="1068600" cy="1068600"/>
          </a:xfrm>
        </p:grpSpPr>
        <p:sp>
          <p:nvSpPr>
            <p:cNvPr id="284" name="Google Shape;284;p25"/>
            <p:cNvSpPr/>
            <p:nvPr/>
          </p:nvSpPr>
          <p:spPr>
            <a:xfrm>
              <a:off x="5214448" y="3234278"/>
              <a:ext cx="1068600" cy="10686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sp>
          <p:nvSpPr>
            <p:cNvPr id="285" name="Google Shape;285;p25"/>
            <p:cNvSpPr txBox="1"/>
            <p:nvPr/>
          </p:nvSpPr>
          <p:spPr>
            <a:xfrm>
              <a:off x="5367375" y="3402503"/>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US" sz="2800" dirty="0">
                  <a:solidFill>
                    <a:srgbClr val="0000FF"/>
                  </a:solidFill>
                  <a:latin typeface="Times New Roman" panose="02020603050405020304" pitchFamily="18" charset="0"/>
                  <a:cs typeface="Times New Roman" panose="02020603050405020304" pitchFamily="18" charset="0"/>
                </a:rPr>
                <a:t>GTVT</a:t>
              </a:r>
              <a:endParaRPr sz="2800" dirty="0">
                <a:solidFill>
                  <a:srgbClr val="FFFFFF"/>
                </a:solidFill>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grpSp>
      <p:grpSp>
        <p:nvGrpSpPr>
          <p:cNvPr id="21" name="Google Shape;277;p25"/>
          <p:cNvGrpSpPr/>
          <p:nvPr/>
        </p:nvGrpSpPr>
        <p:grpSpPr>
          <a:xfrm>
            <a:off x="7448109" y="189165"/>
            <a:ext cx="1651437" cy="1490587"/>
            <a:chOff x="2859873" y="853971"/>
            <a:chExt cx="1068600" cy="1068600"/>
          </a:xfrm>
        </p:grpSpPr>
        <p:sp>
          <p:nvSpPr>
            <p:cNvPr id="22" name="Google Shape;278;p25"/>
            <p:cNvSpPr/>
            <p:nvPr/>
          </p:nvSpPr>
          <p:spPr>
            <a:xfrm>
              <a:off x="2859873" y="853971"/>
              <a:ext cx="1068600" cy="10686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sp>
          <p:nvSpPr>
            <p:cNvPr id="23" name="Google Shape;279;p25"/>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US" sz="2800" dirty="0" err="1">
                  <a:solidFill>
                    <a:schemeClr val="tx1"/>
                  </a:solidFill>
                  <a:latin typeface="Times New Roman" panose="02020603050405020304" pitchFamily="18" charset="0"/>
                  <a:cs typeface="Times New Roman" panose="02020603050405020304" pitchFamily="18" charset="0"/>
                </a:rPr>
                <a:t>Công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nghiệp</a:t>
              </a:r>
              <a:endParaRPr sz="2800" dirty="0">
                <a:solidFill>
                  <a:schemeClr val="tx1"/>
                </a:solidFill>
                <a:latin typeface="Times New Roman" panose="02020603050405020304" pitchFamily="18" charset="0"/>
                <a:ea typeface="Poppins Light" panose="00000400000000000000"/>
                <a:cs typeface="Times New Roman" panose="02020603050405020304" pitchFamily="18" charset="0"/>
                <a:sym typeface="Poppins Light" panose="00000400000000000000"/>
              </a:endParaRPr>
            </a:p>
          </p:txBody>
        </p:sp>
      </p:grpSp>
      <p:grpSp>
        <p:nvGrpSpPr>
          <p:cNvPr id="6" name="Group 5"/>
          <p:cNvGrpSpPr/>
          <p:nvPr/>
        </p:nvGrpSpPr>
        <p:grpSpPr>
          <a:xfrm>
            <a:off x="18416" y="1"/>
            <a:ext cx="3763727" cy="845820"/>
            <a:chOff x="9225" y="77495"/>
            <a:chExt cx="3763727" cy="1458587"/>
          </a:xfrm>
        </p:grpSpPr>
        <p:sp>
          <p:nvSpPr>
            <p:cNvPr id="5" name="Alternate Process 4"/>
            <p:cNvSpPr/>
            <p:nvPr/>
          </p:nvSpPr>
          <p:spPr>
            <a:xfrm>
              <a:off x="44454" y="151087"/>
              <a:ext cx="3728498" cy="1384995"/>
            </a:xfrm>
            <a:prstGeom prst="flowChartAlternateProcess">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4" name="Rectangle 3"/>
            <p:cNvSpPr/>
            <p:nvPr/>
          </p:nvSpPr>
          <p:spPr>
            <a:xfrm>
              <a:off x="9225" y="77495"/>
              <a:ext cx="3728498" cy="769441"/>
            </a:xfrm>
            <a:prstGeom prst="rect">
              <a:avLst/>
            </a:prstGeom>
          </p:spPr>
          <p:txBody>
            <a:bodyPr wrap="square">
              <a:spAutoFit/>
            </a:bodyPr>
            <a:lstStyle/>
            <a:p>
              <a:pPr algn="ctr"/>
              <a:r>
                <a:rPr lang="vi-VN" sz="4400" dirty="0">
                  <a:solidFill>
                    <a:srgbClr val="0070C0"/>
                  </a:solidFill>
                  <a:latin typeface="Times New Roman" panose="02020603050405020304" pitchFamily="18" charset="0"/>
                  <a:cs typeface="Times New Roman" panose="02020603050405020304" pitchFamily="18" charset="0"/>
                </a:rPr>
                <a:t>Nội Dung</a:t>
              </a:r>
              <a:endParaRPr lang="en-US" sz="4400" dirty="0">
                <a:solidFill>
                  <a:srgbClr val="0070C0"/>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28175" y="2152323"/>
            <a:ext cx="3959527"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ả lớp chia thành 4 nhóm:  suy nghĩ và trình bày các nội dung trong chương trình khai thác thuộc địa lần thứ 1 của thực dân Pháp.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nghiệp</a:t>
            </a:r>
            <a:r>
              <a:rPr lang="en-US" altLang="en-US" sz="2800" b="1" dirty="0">
                <a:latin typeface="Times New Roman" panose="02020603050405020304" pitchFamily="18" charset="0"/>
                <a:cs typeface="Times New Roman" panose="02020603050405020304" pitchFamily="18" charset="0"/>
              </a:rPr>
              <a:t>: </a:t>
            </a:r>
            <a:r>
              <a:rPr lang="vi-VN" altLang="en-US" sz="2800" b="1" dirty="0">
                <a:solidFill>
                  <a:srgbClr val="0000FF"/>
                </a:solidFill>
                <a:latin typeface="Times New Roman" panose="02020603050405020304" pitchFamily="18" charset="0"/>
                <a:cs typeface="Times New Roman" panose="02020603050405020304" pitchFamily="18" charset="0"/>
              </a:rPr>
              <a:t>Đẩy mạnh việc cướp đoạt ruộng đất để mở đồn điền. </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pic>
        <p:nvPicPr>
          <p:cNvPr id="4098" name="Picture 2" descr="Thực trạng &amp;#39;cao su đi dễ khó về&amp;#39; qua &amp;#39;Chuyện cũ Hà Nội&amp;#39; của Tô Hoà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954108"/>
            <a:ext cx="4572000" cy="41893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ì sao có địa danh Ngã ba Ông Đồn - ảnh 3"/>
          <p:cNvPicPr>
            <a:picLocks noChangeAspect="1" noChangeArrowheads="1"/>
          </p:cNvPicPr>
          <p:nvPr/>
        </p:nvPicPr>
        <p:blipFill rotWithShape="1">
          <a:blip r:embed="rId2">
            <a:extLst>
              <a:ext uri="{28A0092B-C50C-407E-A947-70E740481C1C}">
                <a14:useLocalDpi xmlns:a14="http://schemas.microsoft.com/office/drawing/2010/main" val="0"/>
              </a:ext>
            </a:extLst>
          </a:blip>
          <a:srcRect b="2591"/>
          <a:stretch>
            <a:fillRect/>
          </a:stretch>
        </p:blipFill>
        <p:spPr bwMode="auto">
          <a:xfrm>
            <a:off x="4572000" y="954106"/>
            <a:ext cx="4572000" cy="41893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2889" y="4681835"/>
            <a:ext cx="7712368" cy="461665"/>
          </a:xfrm>
          <a:prstGeom prst="rect">
            <a:avLst/>
          </a:prstGeom>
          <a:solidFill>
            <a:srgbClr val="FFFFFF"/>
          </a:solidFill>
        </p:spPr>
        <p:txBody>
          <a:bodyPr wrap="none">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điền</a:t>
            </a:r>
            <a:r>
              <a:rPr lang="en-US" sz="2400" b="1" dirty="0">
                <a:latin typeface="Times New Roman" panose="02020603050405020304" pitchFamily="18" charset="0"/>
                <a:cs typeface="Times New Roman" panose="02020603050405020304" pitchFamily="18" charset="0"/>
              </a:rPr>
              <a:t> Suzannah </a:t>
            </a:r>
            <a:r>
              <a:rPr lang="en-US" sz="2400" b="1" dirty="0" err="1">
                <a:latin typeface="Times New Roman" panose="02020603050405020304" pitchFamily="18" charset="0"/>
                <a:cs typeface="Times New Roman" panose="02020603050405020304" pitchFamily="18" charset="0"/>
              </a:rPr>
              <a:t>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Nai</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heckerboard(across)">
                                      <p:cBhvr>
                                        <p:cTn id="10" dur="500"/>
                                        <p:tgtEl>
                                          <p:spTgt spid="4098"/>
                                        </p:tgtEl>
                                      </p:cBhvr>
                                    </p:animEffect>
                                  </p:childTnLst>
                                </p:cTn>
                              </p:par>
                              <p:par>
                                <p:cTn id="11" presetID="5" presetClass="entr" presetSubtype="1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checkerboard(across)">
                                      <p:cBhvr>
                                        <p:cTn id="13" dur="500"/>
                                        <p:tgtEl>
                                          <p:spTgt spid="410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41095"/>
            <a:ext cx="9294471" cy="4861310"/>
            <a:chOff x="381000" y="1066800"/>
            <a:chExt cx="8839200" cy="5741988"/>
          </a:xfrm>
        </p:grpSpPr>
        <p:sp>
          <p:nvSpPr>
            <p:cNvPr id="7" name="Rectangle 14"/>
            <p:cNvSpPr>
              <a:spLocks noChangeArrowheads="1"/>
            </p:cNvSpPr>
            <p:nvPr/>
          </p:nvSpPr>
          <p:spPr bwMode="auto">
            <a:xfrm>
              <a:off x="8153400" y="5715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err="1">
                  <a:solidFill>
                    <a:srgbClr val="CC3300"/>
                  </a:solidFill>
                  <a:latin typeface="Times New Roman" panose="02020603050405020304" pitchFamily="18" charset="0"/>
                  <a:cs typeface="Times New Roman" panose="02020603050405020304" pitchFamily="18" charset="0"/>
                </a:rPr>
                <a:t>Năm</a:t>
              </a:r>
              <a:r>
                <a:rPr lang="en-US" altLang="en-US" sz="2000" b="1" dirty="0">
                  <a:solidFill>
                    <a:srgbClr val="CC3300"/>
                  </a:solidFill>
                  <a:latin typeface="Times New Roman" panose="02020603050405020304" pitchFamily="18" charset="0"/>
                  <a:cs typeface="Times New Roman" panose="02020603050405020304" pitchFamily="18" charset="0"/>
                </a:rPr>
                <a:t> </a:t>
              </a:r>
              <a:endParaRPr lang="en-US" altLang="en-US" sz="2000" b="1" dirty="0">
                <a:latin typeface="Times New Roman" panose="02020603050405020304" pitchFamily="18" charset="0"/>
                <a:cs typeface="Times New Roman" panose="02020603050405020304" pitchFamily="18" charset="0"/>
              </a:endParaRPr>
            </a:p>
          </p:txBody>
        </p:sp>
        <p:sp>
          <p:nvSpPr>
            <p:cNvPr id="8" name="Rectangle 15"/>
            <p:cNvSpPr>
              <a:spLocks noChangeArrowheads="1"/>
            </p:cNvSpPr>
            <p:nvPr/>
          </p:nvSpPr>
          <p:spPr bwMode="auto">
            <a:xfrm>
              <a:off x="1719462" y="627538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err="1">
                  <a:solidFill>
                    <a:srgbClr val="0000CC"/>
                  </a:solidFill>
                  <a:latin typeface="Times New Roman" panose="02020603050405020304" pitchFamily="18" charset="0"/>
                  <a:cs typeface="Times New Roman" panose="02020603050405020304" pitchFamily="18" charset="0"/>
                </a:rPr>
                <a:t>Cả</a:t>
              </a:r>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err="1">
                  <a:solidFill>
                    <a:srgbClr val="0000CC"/>
                  </a:solidFill>
                  <a:latin typeface="Times New Roman" panose="02020603050405020304" pitchFamily="18" charset="0"/>
                  <a:cs typeface="Times New Roman" panose="02020603050405020304" pitchFamily="18" charset="0"/>
                </a:rPr>
                <a:t>nước</a:t>
              </a:r>
              <a:endParaRPr lang="en-US" altLang="en-US"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a:t>
              </a:r>
              <a:r>
                <a:rPr lang="en-US" altLang="en-US" sz="2000" b="1" dirty="0">
                  <a:solidFill>
                    <a:srgbClr val="CC3300"/>
                  </a:solidFill>
                  <a:latin typeface="Times New Roman" panose="02020603050405020304" pitchFamily="18" charset="0"/>
                  <a:cs typeface="Times New Roman" panose="02020603050405020304" pitchFamily="18" charset="0"/>
                </a:rPr>
                <a:t>10.900 ha</a:t>
              </a:r>
              <a:r>
                <a:rPr lang="en-US" altLang="en-US" sz="2000" b="1" dirty="0">
                  <a:latin typeface="Times New Roman" panose="02020603050405020304" pitchFamily="18" charset="0"/>
                  <a:cs typeface="Times New Roman" panose="02020603050405020304" pitchFamily="18" charset="0"/>
                </a:rPr>
                <a:t>)</a:t>
              </a:r>
              <a:endParaRPr lang="en-US" altLang="en-US" sz="2000" b="1" dirty="0">
                <a:solidFill>
                  <a:srgbClr val="CC3300"/>
                </a:solidFill>
                <a:latin typeface="Times New Roman" panose="02020603050405020304" pitchFamily="18" charset="0"/>
                <a:cs typeface="Times New Roman" panose="02020603050405020304" pitchFamily="18" charset="0"/>
              </a:endParaRPr>
            </a:p>
          </p:txBody>
        </p:sp>
        <p:sp>
          <p:nvSpPr>
            <p:cNvPr id="9" name="Rectangle 16"/>
            <p:cNvSpPr>
              <a:spLocks noChangeArrowheads="1"/>
            </p:cNvSpPr>
            <p:nvPr/>
          </p:nvSpPr>
          <p:spPr bwMode="auto">
            <a:xfrm>
              <a:off x="3301764"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err="1">
                  <a:solidFill>
                    <a:srgbClr val="0000CC"/>
                  </a:solidFill>
                  <a:latin typeface="Times New Roman" panose="02020603050405020304" pitchFamily="18" charset="0"/>
                  <a:cs typeface="Times New Roman" panose="02020603050405020304" pitchFamily="18" charset="0"/>
                </a:rPr>
                <a:t>Cả</a:t>
              </a:r>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err="1">
                  <a:solidFill>
                    <a:srgbClr val="0000CC"/>
                  </a:solidFill>
                  <a:latin typeface="Times New Roman" panose="02020603050405020304" pitchFamily="18" charset="0"/>
                  <a:cs typeface="Times New Roman" panose="02020603050405020304" pitchFamily="18" charset="0"/>
                </a:rPr>
                <a:t>nước</a:t>
              </a:r>
              <a:endParaRPr lang="en-US" altLang="en-US"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a:t>
              </a:r>
              <a:r>
                <a:rPr lang="en-US" altLang="en-US" sz="2000" b="1" dirty="0">
                  <a:solidFill>
                    <a:srgbClr val="CC3300"/>
                  </a:solidFill>
                  <a:latin typeface="Times New Roman" panose="02020603050405020304" pitchFamily="18" charset="0"/>
                  <a:cs typeface="Times New Roman" panose="02020603050405020304" pitchFamily="18" charset="0"/>
                </a:rPr>
                <a:t>301.000 ha</a:t>
              </a:r>
              <a:r>
                <a:rPr lang="en-US" altLang="en-US" sz="2000" b="1" dirty="0">
                  <a:latin typeface="Times New Roman" panose="02020603050405020304" pitchFamily="18" charset="0"/>
                  <a:cs typeface="Times New Roman" panose="02020603050405020304" pitchFamily="18" charset="0"/>
                </a:rPr>
                <a:t>)</a:t>
              </a:r>
              <a:endParaRPr lang="en-US" altLang="en-US" sz="2000" b="1" dirty="0">
                <a:solidFill>
                  <a:srgbClr val="CC3300"/>
                </a:solidFill>
                <a:latin typeface="Times New Roman" panose="02020603050405020304" pitchFamily="18" charset="0"/>
                <a:cs typeface="Times New Roman" panose="02020603050405020304" pitchFamily="18" charset="0"/>
              </a:endParaRPr>
            </a:p>
          </p:txBody>
        </p:sp>
        <p:sp>
          <p:nvSpPr>
            <p:cNvPr id="10" name="Rectangle 17"/>
            <p:cNvSpPr>
              <a:spLocks noChangeArrowheads="1"/>
            </p:cNvSpPr>
            <p:nvPr/>
          </p:nvSpPr>
          <p:spPr bwMode="auto">
            <a:xfrm>
              <a:off x="6755738" y="6260051"/>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err="1">
                  <a:solidFill>
                    <a:srgbClr val="0000CC"/>
                  </a:solidFill>
                  <a:latin typeface="Times New Roman" panose="02020603050405020304" pitchFamily="18" charset="0"/>
                  <a:cs typeface="Times New Roman" panose="02020603050405020304" pitchFamily="18" charset="0"/>
                </a:rPr>
                <a:t>Bắc</a:t>
              </a:r>
              <a:r>
                <a:rPr lang="en-US" altLang="en-US" sz="2000" b="1" dirty="0">
                  <a:solidFill>
                    <a:srgbClr val="0000CC"/>
                  </a:solidFill>
                  <a:latin typeface="Times New Roman" panose="02020603050405020304" pitchFamily="18" charset="0"/>
                  <a:cs typeface="Times New Roman" panose="02020603050405020304" pitchFamily="18" charset="0"/>
                </a:rPr>
                <a:t> </a:t>
              </a:r>
              <a:r>
                <a:rPr lang="en-US" altLang="en-US" sz="2000" b="1" dirty="0" err="1">
                  <a:solidFill>
                    <a:srgbClr val="0000CC"/>
                  </a:solidFill>
                  <a:latin typeface="Times New Roman" panose="02020603050405020304" pitchFamily="18" charset="0"/>
                  <a:cs typeface="Times New Roman" panose="02020603050405020304" pitchFamily="18" charset="0"/>
                </a:rPr>
                <a:t>Kì</a:t>
              </a:r>
              <a:endParaRPr lang="en-US" altLang="en-US"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a:t>
              </a:r>
              <a:r>
                <a:rPr lang="en-US" altLang="en-US" sz="2000" b="1" dirty="0">
                  <a:solidFill>
                    <a:srgbClr val="CC3300"/>
                  </a:solidFill>
                  <a:latin typeface="Times New Roman" panose="02020603050405020304" pitchFamily="18" charset="0"/>
                  <a:cs typeface="Times New Roman" panose="02020603050405020304" pitchFamily="18" charset="0"/>
                </a:rPr>
                <a:t>470.000 ha</a:t>
              </a:r>
              <a:r>
                <a:rPr lang="en-US" altLang="en-US" sz="2000" b="1" dirty="0">
                  <a:latin typeface="Times New Roman" panose="02020603050405020304" pitchFamily="18" charset="0"/>
                  <a:cs typeface="Times New Roman" panose="02020603050405020304" pitchFamily="18" charset="0"/>
                </a:rPr>
                <a:t>)</a:t>
              </a:r>
              <a:endParaRPr lang="en-US" altLang="en-US" sz="2000" b="1" dirty="0">
                <a:solidFill>
                  <a:srgbClr val="CC3300"/>
                </a:solidFill>
                <a:latin typeface="Times New Roman" panose="02020603050405020304" pitchFamily="18" charset="0"/>
                <a:cs typeface="Times New Roman" panose="02020603050405020304" pitchFamily="18" charset="0"/>
              </a:endParaRPr>
            </a:p>
          </p:txBody>
        </p:sp>
        <p:sp>
          <p:nvSpPr>
            <p:cNvPr id="11" name="Rectangle 18"/>
            <p:cNvSpPr>
              <a:spLocks noChangeArrowheads="1"/>
            </p:cNvSpPr>
            <p:nvPr/>
          </p:nvSpPr>
          <p:spPr bwMode="auto">
            <a:xfrm>
              <a:off x="4937125"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solidFill>
                    <a:srgbClr val="0000CC"/>
                  </a:solidFill>
                  <a:latin typeface="Times New Roman" panose="02020603050405020304" pitchFamily="18" charset="0"/>
                  <a:cs typeface="Times New Roman" panose="02020603050405020304" pitchFamily="18" charset="0"/>
                </a:rPr>
                <a:t>Nam </a:t>
              </a:r>
              <a:r>
                <a:rPr lang="en-US" altLang="en-US" sz="2000" b="1" dirty="0" err="1">
                  <a:solidFill>
                    <a:srgbClr val="0000CC"/>
                  </a:solidFill>
                  <a:latin typeface="Times New Roman" panose="02020603050405020304" pitchFamily="18" charset="0"/>
                  <a:cs typeface="Times New Roman" panose="02020603050405020304" pitchFamily="18" charset="0"/>
                </a:rPr>
                <a:t>Kì</a:t>
              </a:r>
              <a:endParaRPr lang="en-US" altLang="en-US"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US" sz="2000" b="1" dirty="0">
                  <a:latin typeface="Times New Roman" panose="02020603050405020304" pitchFamily="18" charset="0"/>
                  <a:cs typeface="Times New Roman" panose="02020603050405020304" pitchFamily="18" charset="0"/>
                </a:rPr>
                <a:t>(</a:t>
              </a:r>
              <a:r>
                <a:rPr lang="en-US" altLang="en-US" sz="2000" b="1" dirty="0">
                  <a:solidFill>
                    <a:srgbClr val="CC3300"/>
                  </a:solidFill>
                  <a:latin typeface="Times New Roman" panose="02020603050405020304" pitchFamily="18" charset="0"/>
                  <a:cs typeface="Times New Roman" panose="02020603050405020304" pitchFamily="18" charset="0"/>
                </a:rPr>
                <a:t>1.528.000 ha</a:t>
              </a:r>
              <a:r>
                <a:rPr lang="en-US" altLang="en-US" sz="2000" b="1" dirty="0">
                  <a:latin typeface="Times New Roman" panose="02020603050405020304" pitchFamily="18" charset="0"/>
                  <a:cs typeface="Times New Roman" panose="02020603050405020304" pitchFamily="18" charset="0"/>
                </a:rPr>
                <a:t>)</a:t>
              </a:r>
              <a:endParaRPr lang="en-US" altLang="en-US" sz="2000" b="1" dirty="0">
                <a:solidFill>
                  <a:srgbClr val="CC3300"/>
                </a:solidFill>
                <a:latin typeface="Times New Roman" panose="02020603050405020304" pitchFamily="18" charset="0"/>
                <a:cs typeface="Times New Roman" panose="02020603050405020304" pitchFamily="18" charset="0"/>
              </a:endParaRPr>
            </a:p>
          </p:txBody>
        </p:sp>
        <p:sp>
          <p:nvSpPr>
            <p:cNvPr id="12" name="AutoShape 19"/>
            <p:cNvSpPr>
              <a:spLocks noChangeAspect="1" noChangeArrowheads="1" noTextEdit="1"/>
            </p:cNvSpPr>
            <p:nvPr/>
          </p:nvSpPr>
          <p:spPr bwMode="auto">
            <a:xfrm>
              <a:off x="381000" y="1066800"/>
              <a:ext cx="82867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13" name="Rectangle 20"/>
            <p:cNvSpPr>
              <a:spLocks noChangeArrowheads="1"/>
            </p:cNvSpPr>
            <p:nvPr/>
          </p:nvSpPr>
          <p:spPr bwMode="auto">
            <a:xfrm>
              <a:off x="1200150" y="11509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CC3300"/>
                  </a:solidFill>
                  <a:latin typeface="Times New Roman" panose="02020603050405020304" pitchFamily="18" charset="0"/>
                  <a:cs typeface="Times New Roman" panose="02020603050405020304" pitchFamily="18" charset="0"/>
                </a:rPr>
                <a:t> </a:t>
              </a:r>
              <a:r>
                <a:rPr lang="en-US" altLang="en-US" sz="2000" b="1">
                  <a:solidFill>
                    <a:schemeClr val="accent2"/>
                  </a:solidFill>
                  <a:latin typeface="Times New Roman" panose="02020603050405020304" pitchFamily="18" charset="0"/>
                  <a:cs typeface="Times New Roman" panose="02020603050405020304" pitchFamily="18" charset="0"/>
                </a:rPr>
                <a:t>ha</a:t>
              </a:r>
              <a:endParaRPr lang="en-US" altLang="en-US" sz="2000" b="1">
                <a:solidFill>
                  <a:schemeClr val="accent2"/>
                </a:solidFill>
                <a:latin typeface="Times New Roman" panose="02020603050405020304" pitchFamily="18" charset="0"/>
                <a:cs typeface="Times New Roman" panose="02020603050405020304" pitchFamily="18" charset="0"/>
              </a:endParaRPr>
            </a:p>
          </p:txBody>
        </p:sp>
        <p:sp>
          <p:nvSpPr>
            <p:cNvPr id="14" name="Freeform 21"/>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15" name="Rectangle 22"/>
            <p:cNvSpPr>
              <a:spLocks noChangeArrowheads="1"/>
            </p:cNvSpPr>
            <p:nvPr/>
          </p:nvSpPr>
          <p:spPr bwMode="auto">
            <a:xfrm>
              <a:off x="1962150" y="1462088"/>
              <a:ext cx="6435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16" name="Freeform 23"/>
            <p:cNvSpPr/>
            <p:nvPr/>
          </p:nvSpPr>
          <p:spPr bwMode="auto">
            <a:xfrm>
              <a:off x="1741488" y="30305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17" name="Freeform 24"/>
            <p:cNvSpPr/>
            <p:nvPr/>
          </p:nvSpPr>
          <p:spPr bwMode="auto">
            <a:xfrm>
              <a:off x="1741488" y="25114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18" name="Freeform 25"/>
            <p:cNvSpPr/>
            <p:nvPr/>
          </p:nvSpPr>
          <p:spPr bwMode="auto">
            <a:xfrm>
              <a:off x="1741488" y="19939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19" name="Freeform 26"/>
            <p:cNvSpPr/>
            <p:nvPr/>
          </p:nvSpPr>
          <p:spPr bwMode="auto">
            <a:xfrm>
              <a:off x="1741488" y="146208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0" name="Freeform 27"/>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w="1270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1" name="Rectangle 28"/>
            <p:cNvSpPr>
              <a:spLocks noChangeArrowheads="1"/>
            </p:cNvSpPr>
            <p:nvPr/>
          </p:nvSpPr>
          <p:spPr bwMode="auto">
            <a:xfrm>
              <a:off x="1962150" y="1462088"/>
              <a:ext cx="6435725" cy="4184650"/>
            </a:xfrm>
            <a:prstGeom prst="rect">
              <a:avLst/>
            </a:prstGeom>
            <a:noFill/>
            <a:ln w="1270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22" name="Line 29"/>
            <p:cNvSpPr>
              <a:spLocks noChangeShapeType="1"/>
            </p:cNvSpPr>
            <p:nvPr/>
          </p:nvSpPr>
          <p:spPr bwMode="auto">
            <a:xfrm flipV="1">
              <a:off x="1741488" y="1630363"/>
              <a:ext cx="1587" cy="4184650"/>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3" name="Line 30"/>
            <p:cNvSpPr>
              <a:spLocks noChangeShapeType="1"/>
            </p:cNvSpPr>
            <p:nvPr/>
          </p:nvSpPr>
          <p:spPr bwMode="auto">
            <a:xfrm flipH="1">
              <a:off x="1677988" y="3198813"/>
              <a:ext cx="63500" cy="1587"/>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4" name="Line 31"/>
            <p:cNvSpPr>
              <a:spLocks noChangeShapeType="1"/>
            </p:cNvSpPr>
            <p:nvPr/>
          </p:nvSpPr>
          <p:spPr bwMode="auto">
            <a:xfrm flipH="1">
              <a:off x="1677988" y="2679700"/>
              <a:ext cx="63500" cy="1588"/>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5" name="Line 32"/>
            <p:cNvSpPr>
              <a:spLocks noChangeShapeType="1"/>
            </p:cNvSpPr>
            <p:nvPr/>
          </p:nvSpPr>
          <p:spPr bwMode="auto">
            <a:xfrm flipH="1">
              <a:off x="1677988" y="2162175"/>
              <a:ext cx="63500" cy="1588"/>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6" name="Line 33"/>
            <p:cNvSpPr>
              <a:spLocks noChangeShapeType="1"/>
            </p:cNvSpPr>
            <p:nvPr/>
          </p:nvSpPr>
          <p:spPr bwMode="auto">
            <a:xfrm flipH="1">
              <a:off x="1677988" y="1630363"/>
              <a:ext cx="63500" cy="1587"/>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27" name="Rectangle 34"/>
            <p:cNvSpPr>
              <a:spLocks noChangeArrowheads="1"/>
            </p:cNvSpPr>
            <p:nvPr/>
          </p:nvSpPr>
          <p:spPr bwMode="auto">
            <a:xfrm>
              <a:off x="550863" y="3030537"/>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1000000</a:t>
              </a:r>
              <a:endParaRPr lang="en-US" altLang="en-US" sz="2000">
                <a:latin typeface="Times New Roman" panose="02020603050405020304" pitchFamily="18" charset="0"/>
                <a:cs typeface="Times New Roman" panose="02020603050405020304" pitchFamily="18" charset="0"/>
              </a:endParaRPr>
            </a:p>
          </p:txBody>
        </p:sp>
        <p:sp>
          <p:nvSpPr>
            <p:cNvPr id="28" name="Rectangle 35"/>
            <p:cNvSpPr>
              <a:spLocks noChangeArrowheads="1"/>
            </p:cNvSpPr>
            <p:nvPr/>
          </p:nvSpPr>
          <p:spPr bwMode="auto">
            <a:xfrm>
              <a:off x="550863" y="2511424"/>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1200000</a:t>
              </a:r>
              <a:endParaRPr lang="en-US" altLang="en-US" sz="2000">
                <a:latin typeface="Times New Roman" panose="02020603050405020304" pitchFamily="18" charset="0"/>
                <a:cs typeface="Times New Roman" panose="02020603050405020304" pitchFamily="18" charset="0"/>
              </a:endParaRPr>
            </a:p>
          </p:txBody>
        </p:sp>
        <p:sp>
          <p:nvSpPr>
            <p:cNvPr id="29" name="Rectangle 36"/>
            <p:cNvSpPr>
              <a:spLocks noChangeArrowheads="1"/>
            </p:cNvSpPr>
            <p:nvPr/>
          </p:nvSpPr>
          <p:spPr bwMode="auto">
            <a:xfrm>
              <a:off x="550863" y="1993900"/>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1400000</a:t>
              </a:r>
              <a:endParaRPr lang="en-US" altLang="en-US" sz="2000">
                <a:latin typeface="Times New Roman" panose="02020603050405020304" pitchFamily="18" charset="0"/>
                <a:cs typeface="Times New Roman" panose="02020603050405020304" pitchFamily="18" charset="0"/>
              </a:endParaRPr>
            </a:p>
          </p:txBody>
        </p:sp>
        <p:sp>
          <p:nvSpPr>
            <p:cNvPr id="30" name="Rectangle 37"/>
            <p:cNvSpPr>
              <a:spLocks noChangeArrowheads="1"/>
            </p:cNvSpPr>
            <p:nvPr/>
          </p:nvSpPr>
          <p:spPr bwMode="auto">
            <a:xfrm>
              <a:off x="550863" y="1462088"/>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1600000</a:t>
              </a:r>
              <a:endParaRPr lang="en-US" altLang="en-US" sz="2000">
                <a:latin typeface="Times New Roman" panose="02020603050405020304" pitchFamily="18" charset="0"/>
                <a:cs typeface="Times New Roman" panose="02020603050405020304" pitchFamily="18" charset="0"/>
              </a:endParaRPr>
            </a:p>
          </p:txBody>
        </p:sp>
        <p:sp>
          <p:nvSpPr>
            <p:cNvPr id="31" name="Rectangle 38"/>
            <p:cNvSpPr>
              <a:spLocks noChangeArrowheads="1"/>
            </p:cNvSpPr>
            <p:nvPr/>
          </p:nvSpPr>
          <p:spPr bwMode="auto">
            <a:xfrm>
              <a:off x="2246313"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1890</a:t>
              </a:r>
              <a:endParaRPr lang="en-US" altLang="en-US" sz="2000">
                <a:latin typeface="Times New Roman" panose="02020603050405020304" pitchFamily="18" charset="0"/>
                <a:cs typeface="Times New Roman" panose="02020603050405020304" pitchFamily="18" charset="0"/>
              </a:endParaRPr>
            </a:p>
          </p:txBody>
        </p:sp>
        <p:sp>
          <p:nvSpPr>
            <p:cNvPr id="32" name="Rectangle 39"/>
            <p:cNvSpPr>
              <a:spLocks noChangeArrowheads="1"/>
            </p:cNvSpPr>
            <p:nvPr/>
          </p:nvSpPr>
          <p:spPr bwMode="auto">
            <a:xfrm>
              <a:off x="3852863"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1900</a:t>
              </a:r>
              <a:endParaRPr lang="en-US" altLang="en-US" sz="2000">
                <a:latin typeface="Times New Roman" panose="02020603050405020304" pitchFamily="18" charset="0"/>
                <a:cs typeface="Times New Roman" panose="02020603050405020304" pitchFamily="18" charset="0"/>
              </a:endParaRPr>
            </a:p>
          </p:txBody>
        </p:sp>
        <p:sp>
          <p:nvSpPr>
            <p:cNvPr id="33" name="Rectangle 40"/>
            <p:cNvSpPr>
              <a:spLocks noChangeArrowheads="1"/>
            </p:cNvSpPr>
            <p:nvPr/>
          </p:nvSpPr>
          <p:spPr bwMode="auto">
            <a:xfrm>
              <a:off x="5457825"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1910</a:t>
              </a:r>
              <a:endParaRPr lang="en-US" altLang="en-US" sz="2000">
                <a:latin typeface="Times New Roman" panose="02020603050405020304" pitchFamily="18" charset="0"/>
                <a:cs typeface="Times New Roman" panose="02020603050405020304" pitchFamily="18" charset="0"/>
              </a:endParaRPr>
            </a:p>
          </p:txBody>
        </p:sp>
        <p:sp>
          <p:nvSpPr>
            <p:cNvPr id="34" name="Rectangle 41"/>
            <p:cNvSpPr>
              <a:spLocks noChangeArrowheads="1"/>
            </p:cNvSpPr>
            <p:nvPr/>
          </p:nvSpPr>
          <p:spPr bwMode="auto">
            <a:xfrm>
              <a:off x="7064375"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1912</a:t>
              </a:r>
              <a:endParaRPr lang="en-US" altLang="en-US" sz="2000">
                <a:latin typeface="Times New Roman" panose="02020603050405020304" pitchFamily="18" charset="0"/>
                <a:cs typeface="Times New Roman" panose="02020603050405020304" pitchFamily="18" charset="0"/>
              </a:endParaRPr>
            </a:p>
          </p:txBody>
        </p:sp>
        <p:sp>
          <p:nvSpPr>
            <p:cNvPr id="35" name="Freeform 42"/>
            <p:cNvSpPr/>
            <p:nvPr/>
          </p:nvSpPr>
          <p:spPr bwMode="auto">
            <a:xfrm>
              <a:off x="1741488" y="5646738"/>
              <a:ext cx="6656387" cy="168275"/>
            </a:xfrm>
            <a:custGeom>
              <a:avLst/>
              <a:gdLst>
                <a:gd name="T0" fmla="*/ 0 w 4193"/>
                <a:gd name="T1" fmla="*/ 2147483647 h 106"/>
                <a:gd name="T2" fmla="*/ 2147483647 w 4193"/>
                <a:gd name="T3" fmla="*/ 0 h 106"/>
                <a:gd name="T4" fmla="*/ 2147483647 w 4193"/>
                <a:gd name="T5" fmla="*/ 0 h 106"/>
                <a:gd name="T6" fmla="*/ 2147483647 w 4193"/>
                <a:gd name="T7" fmla="*/ 2147483647 h 106"/>
                <a:gd name="T8" fmla="*/ 0 w 4193"/>
                <a:gd name="T9" fmla="*/ 2147483647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0" y="106"/>
                  </a:moveTo>
                  <a:lnTo>
                    <a:pt x="139" y="0"/>
                  </a:lnTo>
                  <a:lnTo>
                    <a:pt x="4193" y="0"/>
                  </a:lnTo>
                  <a:lnTo>
                    <a:pt x="4054" y="106"/>
                  </a:lnTo>
                  <a:lnTo>
                    <a:pt x="0" y="106"/>
                  </a:lnTo>
                  <a:close/>
                </a:path>
              </a:pathLst>
            </a:custGeom>
            <a:solidFill>
              <a:srgbClr val="00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36" name="Freeform 43"/>
            <p:cNvSpPr/>
            <p:nvPr/>
          </p:nvSpPr>
          <p:spPr bwMode="auto">
            <a:xfrm>
              <a:off x="1741488" y="56467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37" name="Freeform 44"/>
            <p:cNvSpPr/>
            <p:nvPr/>
          </p:nvSpPr>
          <p:spPr bwMode="auto">
            <a:xfrm>
              <a:off x="1741488" y="51149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38" name="Freeform 45"/>
            <p:cNvSpPr/>
            <p:nvPr/>
          </p:nvSpPr>
          <p:spPr bwMode="auto">
            <a:xfrm>
              <a:off x="1741488" y="45974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39" name="Freeform 46"/>
            <p:cNvSpPr/>
            <p:nvPr/>
          </p:nvSpPr>
          <p:spPr bwMode="auto">
            <a:xfrm>
              <a:off x="1741488" y="4078288"/>
              <a:ext cx="6656387" cy="169862"/>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0" name="Freeform 47"/>
            <p:cNvSpPr/>
            <p:nvPr/>
          </p:nvSpPr>
          <p:spPr bwMode="auto">
            <a:xfrm>
              <a:off x="1741488" y="3560763"/>
              <a:ext cx="6656387" cy="155575"/>
            </a:xfrm>
            <a:custGeom>
              <a:avLst/>
              <a:gdLst>
                <a:gd name="T0" fmla="*/ 0 w 514"/>
                <a:gd name="T1" fmla="*/ 2147483647 h 12"/>
                <a:gd name="T2" fmla="*/ 2147483647 w 514"/>
                <a:gd name="T3" fmla="*/ 0 h 12"/>
                <a:gd name="T4" fmla="*/ 2147483647 w 514"/>
                <a:gd name="T5" fmla="*/ 0 h 12"/>
                <a:gd name="T6" fmla="*/ 0 60000 65536"/>
                <a:gd name="T7" fmla="*/ 0 60000 65536"/>
                <a:gd name="T8" fmla="*/ 0 60000 65536"/>
                <a:gd name="T9" fmla="*/ 0 w 514"/>
                <a:gd name="T10" fmla="*/ 0 h 12"/>
                <a:gd name="T11" fmla="*/ 514 w 514"/>
                <a:gd name="T12" fmla="*/ 12 h 12"/>
              </a:gdLst>
              <a:ahLst/>
              <a:cxnLst>
                <a:cxn ang="T6">
                  <a:pos x="T0" y="T1"/>
                </a:cxn>
                <a:cxn ang="T7">
                  <a:pos x="T2" y="T3"/>
                </a:cxn>
                <a:cxn ang="T8">
                  <a:pos x="T4" y="T5"/>
                </a:cxn>
              </a:cxnLst>
              <a:rect l="T9" t="T10" r="T11" b="T12"/>
              <a:pathLst>
                <a:path w="514" h="12">
                  <a:moveTo>
                    <a:pt x="0" y="12"/>
                  </a:moveTo>
                  <a:lnTo>
                    <a:pt x="17" y="0"/>
                  </a:lnTo>
                  <a:lnTo>
                    <a:pt x="514" y="0"/>
                  </a:lnTo>
                </a:path>
              </a:pathLst>
            </a:custGeom>
            <a:noFill/>
            <a:ln w="12700">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1" name="Freeform 48"/>
            <p:cNvSpPr/>
            <p:nvPr/>
          </p:nvSpPr>
          <p:spPr bwMode="auto">
            <a:xfrm>
              <a:off x="1741488" y="5646738"/>
              <a:ext cx="6656387" cy="168275"/>
            </a:xfrm>
            <a:custGeom>
              <a:avLst/>
              <a:gdLst>
                <a:gd name="T0" fmla="*/ 2147483647 w 4193"/>
                <a:gd name="T1" fmla="*/ 0 h 106"/>
                <a:gd name="T2" fmla="*/ 2147483647 w 4193"/>
                <a:gd name="T3" fmla="*/ 2147483647 h 106"/>
                <a:gd name="T4" fmla="*/ 0 w 4193"/>
                <a:gd name="T5" fmla="*/ 2147483647 h 106"/>
                <a:gd name="T6" fmla="*/ 2147483647 w 4193"/>
                <a:gd name="T7" fmla="*/ 0 h 106"/>
                <a:gd name="T8" fmla="*/ 2147483647 w 4193"/>
                <a:gd name="T9" fmla="*/ 0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4193" y="0"/>
                  </a:moveTo>
                  <a:lnTo>
                    <a:pt x="4054" y="106"/>
                  </a:lnTo>
                  <a:lnTo>
                    <a:pt x="0" y="106"/>
                  </a:lnTo>
                  <a:lnTo>
                    <a:pt x="139" y="0"/>
                  </a:lnTo>
                  <a:lnTo>
                    <a:pt x="4193" y="0"/>
                  </a:lnTo>
                  <a:close/>
                </a:path>
              </a:pathLst>
            </a:custGeom>
            <a:noFill/>
            <a:ln w="1270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2" name="Line 49"/>
            <p:cNvSpPr>
              <a:spLocks noChangeShapeType="1"/>
            </p:cNvSpPr>
            <p:nvPr/>
          </p:nvSpPr>
          <p:spPr bwMode="auto">
            <a:xfrm flipH="1">
              <a:off x="1677988" y="5638800"/>
              <a:ext cx="63500" cy="1588"/>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3" name="Line 50"/>
            <p:cNvSpPr>
              <a:spLocks noChangeShapeType="1"/>
            </p:cNvSpPr>
            <p:nvPr/>
          </p:nvSpPr>
          <p:spPr bwMode="auto">
            <a:xfrm flipH="1">
              <a:off x="1677988" y="5283200"/>
              <a:ext cx="63500" cy="1588"/>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4" name="Line 51"/>
            <p:cNvSpPr>
              <a:spLocks noChangeShapeType="1"/>
            </p:cNvSpPr>
            <p:nvPr/>
          </p:nvSpPr>
          <p:spPr bwMode="auto">
            <a:xfrm flipH="1">
              <a:off x="1677988" y="4765675"/>
              <a:ext cx="63500" cy="1588"/>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5" name="Line 52"/>
            <p:cNvSpPr>
              <a:spLocks noChangeShapeType="1"/>
            </p:cNvSpPr>
            <p:nvPr/>
          </p:nvSpPr>
          <p:spPr bwMode="auto">
            <a:xfrm flipH="1">
              <a:off x="1677988" y="4248150"/>
              <a:ext cx="63500" cy="1588"/>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6" name="Line 53"/>
            <p:cNvSpPr>
              <a:spLocks noChangeShapeType="1"/>
            </p:cNvSpPr>
            <p:nvPr/>
          </p:nvSpPr>
          <p:spPr bwMode="auto">
            <a:xfrm flipH="1">
              <a:off x="1677988" y="3716338"/>
              <a:ext cx="63500" cy="1587"/>
            </a:xfrm>
            <a:prstGeom prst="line">
              <a:avLst/>
            </a:prstGeom>
            <a:noFill/>
            <a:ln w="12700">
              <a:solidFill>
                <a:srgbClr val="333399"/>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sp>
          <p:nvSpPr>
            <p:cNvPr id="47" name="Rectangle 54"/>
            <p:cNvSpPr>
              <a:spLocks noChangeArrowheads="1"/>
            </p:cNvSpPr>
            <p:nvPr/>
          </p:nvSpPr>
          <p:spPr bwMode="auto">
            <a:xfrm>
              <a:off x="1482725" y="5646739"/>
              <a:ext cx="127974"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0</a:t>
              </a:r>
              <a:endParaRPr lang="en-US" altLang="en-US" sz="2000">
                <a:latin typeface="Times New Roman" panose="02020603050405020304" pitchFamily="18" charset="0"/>
                <a:cs typeface="Times New Roman" panose="02020603050405020304" pitchFamily="18" charset="0"/>
              </a:endParaRPr>
            </a:p>
          </p:txBody>
        </p:sp>
        <p:sp>
          <p:nvSpPr>
            <p:cNvPr id="48" name="Rectangle 55"/>
            <p:cNvSpPr>
              <a:spLocks noChangeArrowheads="1"/>
            </p:cNvSpPr>
            <p:nvPr/>
          </p:nvSpPr>
          <p:spPr bwMode="auto">
            <a:xfrm>
              <a:off x="706438" y="5114925"/>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200000</a:t>
              </a:r>
              <a:endParaRPr lang="en-US" altLang="en-US" sz="2000">
                <a:latin typeface="Times New Roman" panose="02020603050405020304" pitchFamily="18" charset="0"/>
                <a:cs typeface="Times New Roman" panose="02020603050405020304" pitchFamily="18" charset="0"/>
              </a:endParaRPr>
            </a:p>
          </p:txBody>
        </p:sp>
        <p:sp>
          <p:nvSpPr>
            <p:cNvPr id="49" name="Rectangle 56"/>
            <p:cNvSpPr>
              <a:spLocks noChangeArrowheads="1"/>
            </p:cNvSpPr>
            <p:nvPr/>
          </p:nvSpPr>
          <p:spPr bwMode="auto">
            <a:xfrm>
              <a:off x="706438" y="4597400"/>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400000</a:t>
              </a:r>
              <a:endParaRPr lang="en-US" altLang="en-US" sz="2000">
                <a:latin typeface="Times New Roman" panose="02020603050405020304" pitchFamily="18" charset="0"/>
                <a:cs typeface="Times New Roman" panose="02020603050405020304" pitchFamily="18" charset="0"/>
              </a:endParaRPr>
            </a:p>
          </p:txBody>
        </p:sp>
        <p:sp>
          <p:nvSpPr>
            <p:cNvPr id="50" name="Rectangle 57"/>
            <p:cNvSpPr>
              <a:spLocks noChangeArrowheads="1"/>
            </p:cNvSpPr>
            <p:nvPr/>
          </p:nvSpPr>
          <p:spPr bwMode="auto">
            <a:xfrm>
              <a:off x="706438" y="4078288"/>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000000"/>
                  </a:solidFill>
                  <a:latin typeface="Times New Roman" panose="02020603050405020304" pitchFamily="18" charset="0"/>
                  <a:cs typeface="Times New Roman" panose="02020603050405020304" pitchFamily="18" charset="0"/>
                </a:rPr>
                <a:t>600000</a:t>
              </a:r>
              <a:endParaRPr lang="en-US" altLang="en-US" sz="2000">
                <a:latin typeface="Times New Roman" panose="02020603050405020304" pitchFamily="18" charset="0"/>
                <a:cs typeface="Times New Roman" panose="02020603050405020304" pitchFamily="18" charset="0"/>
              </a:endParaRPr>
            </a:p>
          </p:txBody>
        </p:sp>
        <p:sp>
          <p:nvSpPr>
            <p:cNvPr id="51" name="Rectangle 58"/>
            <p:cNvSpPr>
              <a:spLocks noChangeArrowheads="1"/>
            </p:cNvSpPr>
            <p:nvPr/>
          </p:nvSpPr>
          <p:spPr bwMode="auto">
            <a:xfrm>
              <a:off x="706438" y="3548063"/>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solidFill>
                    <a:srgbClr val="000000"/>
                  </a:solidFill>
                  <a:latin typeface="Times New Roman" panose="02020603050405020304" pitchFamily="18" charset="0"/>
                  <a:cs typeface="Times New Roman" panose="02020603050405020304" pitchFamily="18" charset="0"/>
                </a:rPr>
                <a:t>800000</a:t>
              </a:r>
              <a:endParaRPr lang="en-US" altLang="en-US" sz="2000" dirty="0">
                <a:latin typeface="Times New Roman" panose="02020603050405020304" pitchFamily="18" charset="0"/>
                <a:cs typeface="Times New Roman" panose="02020603050405020304" pitchFamily="18" charset="0"/>
              </a:endParaRPr>
            </a:p>
          </p:txBody>
        </p:sp>
        <p:sp>
          <p:nvSpPr>
            <p:cNvPr id="52" name="Line 59"/>
            <p:cNvSpPr>
              <a:spLocks noChangeShapeType="1"/>
            </p:cNvSpPr>
            <p:nvPr/>
          </p:nvSpPr>
          <p:spPr bwMode="auto">
            <a:xfrm>
              <a:off x="1741488" y="5638800"/>
              <a:ext cx="1587" cy="65088"/>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grpSp>
          <p:nvGrpSpPr>
            <p:cNvPr id="53" name="Group 60"/>
            <p:cNvGrpSpPr/>
            <p:nvPr/>
          </p:nvGrpSpPr>
          <p:grpSpPr bwMode="auto">
            <a:xfrm>
              <a:off x="3810000" y="4843463"/>
              <a:ext cx="1127125" cy="1023937"/>
              <a:chOff x="2419" y="2826"/>
              <a:chExt cx="710" cy="645"/>
            </a:xfrm>
          </p:grpSpPr>
          <p:sp>
            <p:nvSpPr>
              <p:cNvPr id="66" name="Freeform 61"/>
              <p:cNvSpPr/>
              <p:nvPr/>
            </p:nvSpPr>
            <p:spPr bwMode="auto">
              <a:xfrm>
                <a:off x="2818" y="2826"/>
                <a:ext cx="139" cy="604"/>
              </a:xfrm>
              <a:custGeom>
                <a:avLst/>
                <a:gdLst>
                  <a:gd name="T0" fmla="*/ 0 w 139"/>
                  <a:gd name="T1" fmla="*/ 604 h 604"/>
                  <a:gd name="T2" fmla="*/ 0 w 139"/>
                  <a:gd name="T3" fmla="*/ 106 h 604"/>
                  <a:gd name="T4" fmla="*/ 139 w 139"/>
                  <a:gd name="T5" fmla="*/ 0 h 604"/>
                  <a:gd name="T6" fmla="*/ 139 w 139"/>
                  <a:gd name="T7" fmla="*/ 498 h 604"/>
                  <a:gd name="T8" fmla="*/ 0 w 139"/>
                  <a:gd name="T9" fmla="*/ 604 h 604"/>
                  <a:gd name="T10" fmla="*/ 0 60000 65536"/>
                  <a:gd name="T11" fmla="*/ 0 60000 65536"/>
                  <a:gd name="T12" fmla="*/ 0 60000 65536"/>
                  <a:gd name="T13" fmla="*/ 0 60000 65536"/>
                  <a:gd name="T14" fmla="*/ 0 60000 65536"/>
                  <a:gd name="T15" fmla="*/ 0 w 139"/>
                  <a:gd name="T16" fmla="*/ 0 h 604"/>
                  <a:gd name="T17" fmla="*/ 139 w 139"/>
                  <a:gd name="T18" fmla="*/ 604 h 604"/>
                </a:gdLst>
                <a:ahLst/>
                <a:cxnLst>
                  <a:cxn ang="T10">
                    <a:pos x="T0" y="T1"/>
                  </a:cxn>
                  <a:cxn ang="T11">
                    <a:pos x="T2" y="T3"/>
                  </a:cxn>
                  <a:cxn ang="T12">
                    <a:pos x="T4" y="T5"/>
                  </a:cxn>
                  <a:cxn ang="T13">
                    <a:pos x="T6" y="T7"/>
                  </a:cxn>
                  <a:cxn ang="T14">
                    <a:pos x="T8" y="T9"/>
                  </a:cxn>
                </a:cxnLst>
                <a:rect l="T15" t="T16" r="T17" b="T18"/>
                <a:pathLst>
                  <a:path w="139" h="604">
                    <a:moveTo>
                      <a:pt x="0" y="604"/>
                    </a:moveTo>
                    <a:lnTo>
                      <a:pt x="0" y="106"/>
                    </a:lnTo>
                    <a:lnTo>
                      <a:pt x="139" y="0"/>
                    </a:lnTo>
                    <a:lnTo>
                      <a:pt x="139" y="498"/>
                    </a:lnTo>
                    <a:lnTo>
                      <a:pt x="0" y="604"/>
                    </a:lnTo>
                    <a:close/>
                  </a:path>
                </a:pathLst>
              </a:custGeom>
              <a:solidFill>
                <a:srgbClr val="803300"/>
              </a:solidFill>
              <a:ln w="12700">
                <a:solidFill>
                  <a:srgbClr val="000000"/>
                </a:solidFill>
                <a:round/>
              </a:ln>
            </p:spPr>
            <p:txBody>
              <a:bodyPr/>
              <a:lstStyle/>
              <a:p>
                <a:endParaRPr lang="en-US" sz="2000">
                  <a:latin typeface="Times New Roman" panose="02020603050405020304" pitchFamily="18" charset="0"/>
                  <a:cs typeface="Times New Roman" panose="02020603050405020304" pitchFamily="18" charset="0"/>
                </a:endParaRPr>
              </a:p>
            </p:txBody>
          </p:sp>
          <p:sp>
            <p:nvSpPr>
              <p:cNvPr id="67" name="Rectangle 62"/>
              <p:cNvSpPr>
                <a:spLocks noChangeArrowheads="1"/>
              </p:cNvSpPr>
              <p:nvPr/>
            </p:nvSpPr>
            <p:spPr bwMode="auto">
              <a:xfrm>
                <a:off x="2419" y="2932"/>
                <a:ext cx="399" cy="498"/>
              </a:xfrm>
              <a:prstGeom prst="rect">
                <a:avLst/>
              </a:prstGeom>
              <a:solidFill>
                <a:srgbClr val="FF6600"/>
              </a:solidFill>
              <a:ln w="12700">
                <a:solidFill>
                  <a:srgbClr val="000000"/>
                </a:solidFill>
                <a:miter lim="800000"/>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68" name="Freeform 63"/>
              <p:cNvSpPr/>
              <p:nvPr/>
            </p:nvSpPr>
            <p:spPr bwMode="auto">
              <a:xfrm>
                <a:off x="2419" y="2826"/>
                <a:ext cx="538" cy="106"/>
              </a:xfrm>
              <a:custGeom>
                <a:avLst/>
                <a:gdLst>
                  <a:gd name="T0" fmla="*/ 399 w 538"/>
                  <a:gd name="T1" fmla="*/ 106 h 106"/>
                  <a:gd name="T2" fmla="*/ 538 w 538"/>
                  <a:gd name="T3" fmla="*/ 0 h 106"/>
                  <a:gd name="T4" fmla="*/ 138 w 538"/>
                  <a:gd name="T5" fmla="*/ 0 h 106"/>
                  <a:gd name="T6" fmla="*/ 0 w 538"/>
                  <a:gd name="T7" fmla="*/ 106 h 106"/>
                  <a:gd name="T8" fmla="*/ 399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399" y="106"/>
                    </a:moveTo>
                    <a:lnTo>
                      <a:pt x="538" y="0"/>
                    </a:lnTo>
                    <a:lnTo>
                      <a:pt x="138" y="0"/>
                    </a:lnTo>
                    <a:lnTo>
                      <a:pt x="0" y="106"/>
                    </a:lnTo>
                    <a:lnTo>
                      <a:pt x="399" y="106"/>
                    </a:lnTo>
                    <a:close/>
                  </a:path>
                </a:pathLst>
              </a:custGeom>
              <a:solidFill>
                <a:srgbClr val="BF4D00"/>
              </a:solidFill>
              <a:ln w="12700">
                <a:solidFill>
                  <a:srgbClr val="000000"/>
                </a:solidFill>
                <a:round/>
              </a:ln>
            </p:spPr>
            <p:txBody>
              <a:bodyPr/>
              <a:lstStyle/>
              <a:p>
                <a:endParaRPr lang="en-US" sz="2000">
                  <a:latin typeface="Times New Roman" panose="02020603050405020304" pitchFamily="18" charset="0"/>
                  <a:cs typeface="Times New Roman" panose="02020603050405020304" pitchFamily="18" charset="0"/>
                </a:endParaRPr>
              </a:p>
            </p:txBody>
          </p:sp>
          <p:sp>
            <p:nvSpPr>
              <p:cNvPr id="69" name="Line 64"/>
              <p:cNvSpPr>
                <a:spLocks noChangeShapeType="1"/>
              </p:cNvSpPr>
              <p:nvPr/>
            </p:nvSpPr>
            <p:spPr bwMode="auto">
              <a:xfrm>
                <a:off x="3128" y="3430"/>
                <a:ext cx="1" cy="41"/>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grpSp>
        <p:grpSp>
          <p:nvGrpSpPr>
            <p:cNvPr id="54" name="Group 65"/>
            <p:cNvGrpSpPr/>
            <p:nvPr/>
          </p:nvGrpSpPr>
          <p:grpSpPr bwMode="auto">
            <a:xfrm>
              <a:off x="7048500" y="4403725"/>
              <a:ext cx="1128713" cy="1463675"/>
              <a:chOff x="4441" y="2549"/>
              <a:chExt cx="711" cy="922"/>
            </a:xfrm>
          </p:grpSpPr>
          <p:sp>
            <p:nvSpPr>
              <p:cNvPr id="62" name="Freeform 66"/>
              <p:cNvSpPr/>
              <p:nvPr/>
            </p:nvSpPr>
            <p:spPr bwMode="auto">
              <a:xfrm>
                <a:off x="4841" y="2549"/>
                <a:ext cx="139" cy="881"/>
              </a:xfrm>
              <a:custGeom>
                <a:avLst/>
                <a:gdLst>
                  <a:gd name="T0" fmla="*/ 0 w 139"/>
                  <a:gd name="T1" fmla="*/ 881 h 881"/>
                  <a:gd name="T2" fmla="*/ 0 w 139"/>
                  <a:gd name="T3" fmla="*/ 106 h 881"/>
                  <a:gd name="T4" fmla="*/ 139 w 139"/>
                  <a:gd name="T5" fmla="*/ 0 h 881"/>
                  <a:gd name="T6" fmla="*/ 139 w 139"/>
                  <a:gd name="T7" fmla="*/ 775 h 881"/>
                  <a:gd name="T8" fmla="*/ 0 w 139"/>
                  <a:gd name="T9" fmla="*/ 881 h 881"/>
                  <a:gd name="T10" fmla="*/ 0 60000 65536"/>
                  <a:gd name="T11" fmla="*/ 0 60000 65536"/>
                  <a:gd name="T12" fmla="*/ 0 60000 65536"/>
                  <a:gd name="T13" fmla="*/ 0 60000 65536"/>
                  <a:gd name="T14" fmla="*/ 0 60000 65536"/>
                  <a:gd name="T15" fmla="*/ 0 w 139"/>
                  <a:gd name="T16" fmla="*/ 0 h 881"/>
                  <a:gd name="T17" fmla="*/ 139 w 139"/>
                  <a:gd name="T18" fmla="*/ 881 h 881"/>
                </a:gdLst>
                <a:ahLst/>
                <a:cxnLst>
                  <a:cxn ang="T10">
                    <a:pos x="T0" y="T1"/>
                  </a:cxn>
                  <a:cxn ang="T11">
                    <a:pos x="T2" y="T3"/>
                  </a:cxn>
                  <a:cxn ang="T12">
                    <a:pos x="T4" y="T5"/>
                  </a:cxn>
                  <a:cxn ang="T13">
                    <a:pos x="T6" y="T7"/>
                  </a:cxn>
                  <a:cxn ang="T14">
                    <a:pos x="T8" y="T9"/>
                  </a:cxn>
                </a:cxnLst>
                <a:rect l="T15" t="T16" r="T17" b="T18"/>
                <a:pathLst>
                  <a:path w="139" h="881">
                    <a:moveTo>
                      <a:pt x="0" y="881"/>
                    </a:moveTo>
                    <a:lnTo>
                      <a:pt x="0" y="106"/>
                    </a:lnTo>
                    <a:lnTo>
                      <a:pt x="139" y="0"/>
                    </a:lnTo>
                    <a:lnTo>
                      <a:pt x="139" y="775"/>
                    </a:lnTo>
                    <a:lnTo>
                      <a:pt x="0" y="881"/>
                    </a:lnTo>
                    <a:close/>
                  </a:path>
                </a:pathLst>
              </a:custGeom>
              <a:solidFill>
                <a:srgbClr val="008000"/>
              </a:solidFill>
              <a:ln w="12700">
                <a:solidFill>
                  <a:srgbClr val="000000"/>
                </a:solidFill>
                <a:round/>
              </a:ln>
            </p:spPr>
            <p:txBody>
              <a:bodyPr/>
              <a:lstStyle/>
              <a:p>
                <a:endParaRPr lang="en-US" sz="2000">
                  <a:latin typeface="Times New Roman" panose="02020603050405020304" pitchFamily="18" charset="0"/>
                  <a:cs typeface="Times New Roman" panose="02020603050405020304" pitchFamily="18" charset="0"/>
                </a:endParaRPr>
              </a:p>
            </p:txBody>
          </p:sp>
          <p:sp>
            <p:nvSpPr>
              <p:cNvPr id="63" name="Rectangle 67"/>
              <p:cNvSpPr>
                <a:spLocks noChangeArrowheads="1"/>
              </p:cNvSpPr>
              <p:nvPr/>
            </p:nvSpPr>
            <p:spPr bwMode="auto">
              <a:xfrm>
                <a:off x="4441" y="2655"/>
                <a:ext cx="400" cy="775"/>
              </a:xfrm>
              <a:prstGeom prst="rect">
                <a:avLst/>
              </a:prstGeom>
              <a:solidFill>
                <a:srgbClr val="00FF00"/>
              </a:solidFill>
              <a:ln w="12700">
                <a:solidFill>
                  <a:srgbClr val="000000"/>
                </a:solidFill>
                <a:miter lim="800000"/>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64" name="Freeform 68"/>
              <p:cNvSpPr/>
              <p:nvPr/>
            </p:nvSpPr>
            <p:spPr bwMode="auto">
              <a:xfrm>
                <a:off x="4441" y="2549"/>
                <a:ext cx="539" cy="106"/>
              </a:xfrm>
              <a:custGeom>
                <a:avLst/>
                <a:gdLst>
                  <a:gd name="T0" fmla="*/ 400 w 539"/>
                  <a:gd name="T1" fmla="*/ 106 h 106"/>
                  <a:gd name="T2" fmla="*/ 539 w 539"/>
                  <a:gd name="T3" fmla="*/ 0 h 106"/>
                  <a:gd name="T4" fmla="*/ 139 w 539"/>
                  <a:gd name="T5" fmla="*/ 0 h 106"/>
                  <a:gd name="T6" fmla="*/ 0 w 539"/>
                  <a:gd name="T7" fmla="*/ 106 h 106"/>
                  <a:gd name="T8" fmla="*/ 400 w 539"/>
                  <a:gd name="T9" fmla="*/ 106 h 106"/>
                  <a:gd name="T10" fmla="*/ 0 60000 65536"/>
                  <a:gd name="T11" fmla="*/ 0 60000 65536"/>
                  <a:gd name="T12" fmla="*/ 0 60000 65536"/>
                  <a:gd name="T13" fmla="*/ 0 60000 65536"/>
                  <a:gd name="T14" fmla="*/ 0 60000 65536"/>
                  <a:gd name="T15" fmla="*/ 0 w 539"/>
                  <a:gd name="T16" fmla="*/ 0 h 106"/>
                  <a:gd name="T17" fmla="*/ 539 w 539"/>
                  <a:gd name="T18" fmla="*/ 106 h 106"/>
                </a:gdLst>
                <a:ahLst/>
                <a:cxnLst>
                  <a:cxn ang="T10">
                    <a:pos x="T0" y="T1"/>
                  </a:cxn>
                  <a:cxn ang="T11">
                    <a:pos x="T2" y="T3"/>
                  </a:cxn>
                  <a:cxn ang="T12">
                    <a:pos x="T4" y="T5"/>
                  </a:cxn>
                  <a:cxn ang="T13">
                    <a:pos x="T6" y="T7"/>
                  </a:cxn>
                  <a:cxn ang="T14">
                    <a:pos x="T8" y="T9"/>
                  </a:cxn>
                </a:cxnLst>
                <a:rect l="T15" t="T16" r="T17" b="T18"/>
                <a:pathLst>
                  <a:path w="539" h="106">
                    <a:moveTo>
                      <a:pt x="400" y="106"/>
                    </a:moveTo>
                    <a:lnTo>
                      <a:pt x="539" y="0"/>
                    </a:lnTo>
                    <a:lnTo>
                      <a:pt x="139" y="0"/>
                    </a:lnTo>
                    <a:lnTo>
                      <a:pt x="0" y="106"/>
                    </a:lnTo>
                    <a:lnTo>
                      <a:pt x="400" y="106"/>
                    </a:lnTo>
                    <a:close/>
                  </a:path>
                </a:pathLst>
              </a:custGeom>
              <a:solidFill>
                <a:srgbClr val="00BF00"/>
              </a:solidFill>
              <a:ln w="12700">
                <a:solidFill>
                  <a:srgbClr val="000000"/>
                </a:solidFill>
                <a:round/>
              </a:ln>
            </p:spPr>
            <p:txBody>
              <a:bodyPr/>
              <a:lstStyle/>
              <a:p>
                <a:endParaRPr lang="en-US" sz="2000">
                  <a:latin typeface="Times New Roman" panose="02020603050405020304" pitchFamily="18" charset="0"/>
                  <a:cs typeface="Times New Roman" panose="02020603050405020304" pitchFamily="18" charset="0"/>
                </a:endParaRPr>
              </a:p>
            </p:txBody>
          </p:sp>
          <p:sp>
            <p:nvSpPr>
              <p:cNvPr id="65" name="Line 69"/>
              <p:cNvSpPr>
                <a:spLocks noChangeShapeType="1"/>
              </p:cNvSpPr>
              <p:nvPr/>
            </p:nvSpPr>
            <p:spPr bwMode="auto">
              <a:xfrm>
                <a:off x="5151" y="3430"/>
                <a:ext cx="1" cy="41"/>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grpSp>
        <p:sp>
          <p:nvSpPr>
            <p:cNvPr id="55" name="AutoShape 70"/>
            <p:cNvSpPr>
              <a:spLocks noChangeArrowheads="1"/>
            </p:cNvSpPr>
            <p:nvPr/>
          </p:nvSpPr>
          <p:spPr bwMode="auto">
            <a:xfrm>
              <a:off x="2209800" y="5576888"/>
              <a:ext cx="762000" cy="228600"/>
            </a:xfrm>
            <a:prstGeom prst="cube">
              <a:avLst>
                <a:gd name="adj" fmla="val 68750"/>
              </a:avLst>
            </a:prstGeom>
            <a:solidFill>
              <a:schemeClr val="accent1"/>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grpSp>
          <p:nvGrpSpPr>
            <p:cNvPr id="56" name="Group 71"/>
            <p:cNvGrpSpPr/>
            <p:nvPr/>
          </p:nvGrpSpPr>
          <p:grpSpPr bwMode="auto">
            <a:xfrm>
              <a:off x="5448300" y="1644650"/>
              <a:ext cx="1128713" cy="4222750"/>
              <a:chOff x="3430" y="811"/>
              <a:chExt cx="711" cy="2660"/>
            </a:xfrm>
          </p:grpSpPr>
          <p:sp>
            <p:nvSpPr>
              <p:cNvPr id="58" name="Freeform 72"/>
              <p:cNvSpPr/>
              <p:nvPr/>
            </p:nvSpPr>
            <p:spPr bwMode="auto">
              <a:xfrm>
                <a:off x="3830" y="811"/>
                <a:ext cx="138" cy="2619"/>
              </a:xfrm>
              <a:custGeom>
                <a:avLst/>
                <a:gdLst>
                  <a:gd name="T0" fmla="*/ 0 w 138"/>
                  <a:gd name="T1" fmla="*/ 2619 h 2619"/>
                  <a:gd name="T2" fmla="*/ 0 w 138"/>
                  <a:gd name="T3" fmla="*/ 106 h 2619"/>
                  <a:gd name="T4" fmla="*/ 138 w 138"/>
                  <a:gd name="T5" fmla="*/ 0 h 2619"/>
                  <a:gd name="T6" fmla="*/ 138 w 138"/>
                  <a:gd name="T7" fmla="*/ 2513 h 2619"/>
                  <a:gd name="T8" fmla="*/ 0 w 138"/>
                  <a:gd name="T9" fmla="*/ 2619 h 2619"/>
                  <a:gd name="T10" fmla="*/ 0 60000 65536"/>
                  <a:gd name="T11" fmla="*/ 0 60000 65536"/>
                  <a:gd name="T12" fmla="*/ 0 60000 65536"/>
                  <a:gd name="T13" fmla="*/ 0 60000 65536"/>
                  <a:gd name="T14" fmla="*/ 0 60000 65536"/>
                  <a:gd name="T15" fmla="*/ 0 w 138"/>
                  <a:gd name="T16" fmla="*/ 0 h 2619"/>
                  <a:gd name="T17" fmla="*/ 138 w 138"/>
                  <a:gd name="T18" fmla="*/ 2619 h 2619"/>
                </a:gdLst>
                <a:ahLst/>
                <a:cxnLst>
                  <a:cxn ang="T10">
                    <a:pos x="T0" y="T1"/>
                  </a:cxn>
                  <a:cxn ang="T11">
                    <a:pos x="T2" y="T3"/>
                  </a:cxn>
                  <a:cxn ang="T12">
                    <a:pos x="T4" y="T5"/>
                  </a:cxn>
                  <a:cxn ang="T13">
                    <a:pos x="T6" y="T7"/>
                  </a:cxn>
                  <a:cxn ang="T14">
                    <a:pos x="T8" y="T9"/>
                  </a:cxn>
                </a:cxnLst>
                <a:rect l="T15" t="T16" r="T17" b="T18"/>
                <a:pathLst>
                  <a:path w="138" h="2619">
                    <a:moveTo>
                      <a:pt x="0" y="2619"/>
                    </a:moveTo>
                    <a:lnTo>
                      <a:pt x="0" y="106"/>
                    </a:lnTo>
                    <a:lnTo>
                      <a:pt x="138" y="0"/>
                    </a:lnTo>
                    <a:lnTo>
                      <a:pt x="138" y="2513"/>
                    </a:lnTo>
                    <a:lnTo>
                      <a:pt x="0" y="2619"/>
                    </a:lnTo>
                    <a:close/>
                  </a:path>
                </a:pathLst>
              </a:custGeom>
              <a:solidFill>
                <a:srgbClr val="800080"/>
              </a:solidFill>
              <a:ln w="12700">
                <a:solidFill>
                  <a:srgbClr val="000000"/>
                </a:solidFill>
                <a:round/>
              </a:ln>
            </p:spPr>
            <p:txBody>
              <a:bodyPr/>
              <a:lstStyle/>
              <a:p>
                <a:endParaRPr lang="en-US" sz="2000">
                  <a:latin typeface="Times New Roman" panose="02020603050405020304" pitchFamily="18" charset="0"/>
                  <a:cs typeface="Times New Roman" panose="02020603050405020304" pitchFamily="18" charset="0"/>
                </a:endParaRPr>
              </a:p>
            </p:txBody>
          </p:sp>
          <p:sp>
            <p:nvSpPr>
              <p:cNvPr id="59" name="Rectangle 73"/>
              <p:cNvSpPr>
                <a:spLocks noChangeArrowheads="1"/>
              </p:cNvSpPr>
              <p:nvPr/>
            </p:nvSpPr>
            <p:spPr bwMode="auto">
              <a:xfrm>
                <a:off x="3430" y="917"/>
                <a:ext cx="400" cy="2513"/>
              </a:xfrm>
              <a:prstGeom prst="rect">
                <a:avLst/>
              </a:prstGeom>
              <a:solidFill>
                <a:srgbClr val="FF00FF"/>
              </a:solidFill>
              <a:ln w="12700">
                <a:solidFill>
                  <a:srgbClr val="000000"/>
                </a:solidFill>
                <a:miter lim="800000"/>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latin typeface="Times New Roman" panose="02020603050405020304" pitchFamily="18" charset="0"/>
                  <a:cs typeface="Times New Roman" panose="02020603050405020304" pitchFamily="18" charset="0"/>
                </a:endParaRPr>
              </a:p>
            </p:txBody>
          </p:sp>
          <p:sp>
            <p:nvSpPr>
              <p:cNvPr id="60" name="Freeform 74"/>
              <p:cNvSpPr/>
              <p:nvPr/>
            </p:nvSpPr>
            <p:spPr bwMode="auto">
              <a:xfrm>
                <a:off x="3430" y="811"/>
                <a:ext cx="538" cy="106"/>
              </a:xfrm>
              <a:custGeom>
                <a:avLst/>
                <a:gdLst>
                  <a:gd name="T0" fmla="*/ 400 w 538"/>
                  <a:gd name="T1" fmla="*/ 106 h 106"/>
                  <a:gd name="T2" fmla="*/ 538 w 538"/>
                  <a:gd name="T3" fmla="*/ 0 h 106"/>
                  <a:gd name="T4" fmla="*/ 139 w 538"/>
                  <a:gd name="T5" fmla="*/ 0 h 106"/>
                  <a:gd name="T6" fmla="*/ 0 w 538"/>
                  <a:gd name="T7" fmla="*/ 106 h 106"/>
                  <a:gd name="T8" fmla="*/ 400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400" y="106"/>
                    </a:moveTo>
                    <a:lnTo>
                      <a:pt x="538" y="0"/>
                    </a:lnTo>
                    <a:lnTo>
                      <a:pt x="139" y="0"/>
                    </a:lnTo>
                    <a:lnTo>
                      <a:pt x="0" y="106"/>
                    </a:lnTo>
                    <a:lnTo>
                      <a:pt x="400" y="106"/>
                    </a:lnTo>
                    <a:close/>
                  </a:path>
                </a:pathLst>
              </a:custGeom>
              <a:solidFill>
                <a:srgbClr val="BF00BF"/>
              </a:solidFill>
              <a:ln w="12700">
                <a:solidFill>
                  <a:srgbClr val="000000"/>
                </a:solidFill>
                <a:round/>
              </a:ln>
            </p:spPr>
            <p:txBody>
              <a:bodyPr/>
              <a:lstStyle/>
              <a:p>
                <a:endParaRPr lang="en-US" sz="2000">
                  <a:latin typeface="Times New Roman" panose="02020603050405020304" pitchFamily="18" charset="0"/>
                  <a:cs typeface="Times New Roman" panose="02020603050405020304" pitchFamily="18" charset="0"/>
                </a:endParaRPr>
              </a:p>
            </p:txBody>
          </p:sp>
          <p:sp>
            <p:nvSpPr>
              <p:cNvPr id="61" name="Line 75"/>
              <p:cNvSpPr>
                <a:spLocks noChangeShapeType="1"/>
              </p:cNvSpPr>
              <p:nvPr/>
            </p:nvSpPr>
            <p:spPr bwMode="auto">
              <a:xfrm>
                <a:off x="4140" y="3430"/>
                <a:ext cx="1" cy="41"/>
              </a:xfrm>
              <a:prstGeom prst="line">
                <a:avLst/>
              </a:prstGeom>
              <a:noFill/>
              <a:ln w="12700">
                <a:solidFill>
                  <a:srgbClr val="000000"/>
                </a:solidFill>
                <a:round/>
              </a:ln>
              <a:extLst>
                <a:ext uri="{909E8E84-426E-40DD-AFC4-6F175D3DCCD1}">
                  <a14:hiddenFill xmlns:a14="http://schemas.microsoft.com/office/drawing/2010/main">
                    <a:noFill/>
                  </a14:hiddenFill>
                </a:ext>
              </a:extLst>
            </p:spPr>
            <p:txBody>
              <a:bodyPr/>
              <a:lstStyle/>
              <a:p>
                <a:endParaRPr lang="en-US" sz="2000">
                  <a:latin typeface="Times New Roman" panose="02020603050405020304" pitchFamily="18" charset="0"/>
                  <a:cs typeface="Times New Roman" panose="02020603050405020304" pitchFamily="18" charset="0"/>
                </a:endParaRPr>
              </a:p>
            </p:txBody>
          </p:sp>
        </p:grpSp>
      </p:grpSp>
      <p:sp>
        <p:nvSpPr>
          <p:cNvPr id="3" name="TextBox 2"/>
          <p:cNvSpPr txBox="1"/>
          <p:nvPr/>
        </p:nvSpPr>
        <p:spPr>
          <a:xfrm>
            <a:off x="2755550" y="8714"/>
            <a:ext cx="5397152" cy="460375"/>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SỐ LIỆU ĐẤT BỊ PHÁP CHIẾM</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28936" y="1194620"/>
            <a:ext cx="4421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Times New Roman" panose="02020603050405020304" pitchFamily="18" charset="0"/>
                <a:cs typeface="Times New Roman" panose="02020603050405020304" pitchFamily="18" charset="0"/>
              </a:rPr>
              <a:t>+ Khi </a:t>
            </a:r>
            <a:r>
              <a:rPr lang="en-US" altLang="en-US" sz="2800" dirty="0" err="1">
                <a:latin typeface="Times New Roman" panose="02020603050405020304" pitchFamily="18" charset="0"/>
                <a:cs typeface="Times New Roman" panose="02020603050405020304" pitchFamily="18" charset="0"/>
              </a:rPr>
              <a:t>thác</a:t>
            </a:r>
            <a:r>
              <a:rPr lang="en-US" altLang="en-US" sz="2800" dirty="0">
                <a:latin typeface="Times New Roman" panose="02020603050405020304" pitchFamily="18" charset="0"/>
                <a:cs typeface="Times New Roman" panose="02020603050405020304" pitchFamily="18" charset="0"/>
              </a:rPr>
              <a:t> than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loại</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254642" y="84725"/>
            <a:ext cx="3784923" cy="852824"/>
            <a:chOff x="254642" y="84725"/>
            <a:chExt cx="3784923" cy="852824"/>
          </a:xfrm>
        </p:grpSpPr>
        <p:sp>
          <p:nvSpPr>
            <p:cNvPr id="34" name="Terminator 33"/>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19"/>
            <p:cNvSpPr txBox="1">
              <a:spLocks noChangeArrowheads="1"/>
            </p:cNvSpPr>
            <p:nvPr/>
          </p:nvSpPr>
          <p:spPr bwMode="auto">
            <a:xfrm>
              <a:off x="752356" y="249199"/>
              <a:ext cx="28589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 CÔNG NGHIỆP</a:t>
              </a:r>
              <a:endParaRPr lang="en-US" altLang="en-US" sz="2800" b="1" dirty="0">
                <a:latin typeface="Times New Roman" panose="02020603050405020304" pitchFamily="18" charset="0"/>
                <a:cs typeface="Times New Roman" panose="02020603050405020304" pitchFamily="18" charset="0"/>
              </a:endParaRPr>
            </a:p>
          </p:txBody>
        </p:sp>
      </p:grpSp>
      <p:pic>
        <p:nvPicPr>
          <p:cNvPr id="16" name="Picture 4" descr="tu-ca-dao-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94208" y="-1"/>
            <a:ext cx="4849792" cy="45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5"/>
          <p:cNvSpPr txBox="1">
            <a:spLocks noChangeArrowheads="1"/>
          </p:cNvSpPr>
          <p:nvPr/>
        </p:nvSpPr>
        <p:spPr bwMode="auto">
          <a:xfrm>
            <a:off x="5802333" y="4624388"/>
            <a:ext cx="2225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800" b="1" dirty="0" err="1">
                <a:solidFill>
                  <a:srgbClr val="0000FF"/>
                </a:solidFill>
              </a:rPr>
              <a:t>Khai</a:t>
            </a:r>
            <a:r>
              <a:rPr lang="en-US" altLang="en-US" sz="2800" b="1" dirty="0">
                <a:solidFill>
                  <a:srgbClr val="0000FF"/>
                </a:solidFill>
              </a:rPr>
              <a:t> </a:t>
            </a:r>
            <a:r>
              <a:rPr lang="en-US" altLang="en-US" sz="2800" b="1" dirty="0" err="1">
                <a:solidFill>
                  <a:srgbClr val="0000FF"/>
                </a:solidFill>
              </a:rPr>
              <a:t>mỏ</a:t>
            </a:r>
            <a:endParaRPr lang="en-US" altLang="en-US" sz="2800" b="1"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D46CB0-7E42-404D-B51B-DABF1D5C97FD}" type="slidenum">
              <a:rPr lang="en-US" altLang="en-US" smtClean="0"/>
            </a:fld>
            <a:endParaRPr lang="en-US" altLang="en-US"/>
          </a:p>
        </p:txBody>
      </p:sp>
      <p:pic>
        <p:nvPicPr>
          <p:cNvPr id="2037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37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3782" name="Picture 6" descr="Ngắm nhìn vẻ đẹp Nhà thờ Đức Bà sau 2 năm trùng tu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3784" name="Picture 8" descr="WGPSG -Nhà thờ chính tòa Đức Bà Sài Gòn - Kiểm định để Trùng tu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1843" r="1843"/>
          <a:stretch>
            <a:fillRect/>
          </a:stretch>
        </p:blipFill>
        <p:spPr bwMode="auto">
          <a:xfrm>
            <a:off x="457200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0" y="2353950"/>
            <a:ext cx="9144000" cy="435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70C0"/>
                </a:solidFill>
                <a:latin typeface="Times New Roman" panose="02020603050405020304" pitchFamily="18" charset="0"/>
                <a:cs typeface="Times New Roman" panose="02020603050405020304" pitchFamily="18" charset="0"/>
              </a:rPr>
              <a:t>N</a:t>
            </a:r>
            <a:r>
              <a:rPr lang="en-US" sz="2000" b="1" dirty="0">
                <a:solidFill>
                  <a:srgbClr val="0070C0"/>
                </a:solidFill>
                <a:latin typeface="Times New Roman" panose="02020603050405020304" pitchFamily="18" charset="0"/>
                <a:cs typeface="Times New Roman" panose="02020603050405020304" pitchFamily="18" charset="0"/>
              </a:rPr>
              <a:t>hìn vào những hình ảnh trên và cho biết đây là công trình kiến trúc nào?</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p:nvPr/>
        </p:nvGrpSpPr>
        <p:grpSpPr bwMode="auto">
          <a:xfrm>
            <a:off x="0" y="462987"/>
            <a:ext cx="9144000" cy="4750627"/>
            <a:chOff x="0" y="432"/>
            <a:chExt cx="5760" cy="3941"/>
          </a:xfrm>
        </p:grpSpPr>
        <p:grpSp>
          <p:nvGrpSpPr>
            <p:cNvPr id="7" name="Group 5"/>
            <p:cNvGrpSpPr/>
            <p:nvPr/>
          </p:nvGrpSpPr>
          <p:grpSpPr bwMode="auto">
            <a:xfrm>
              <a:off x="0" y="471"/>
              <a:ext cx="5760" cy="3902"/>
              <a:chOff x="-12" y="356"/>
              <a:chExt cx="5760" cy="3902"/>
            </a:xfrm>
          </p:grpSpPr>
          <p:graphicFrame>
            <p:nvGraphicFramePr>
              <p:cNvPr id="10" name="Object 6"/>
              <p:cNvGraphicFramePr>
                <a:graphicFrameLocks noChangeAspect="1"/>
              </p:cNvGraphicFramePr>
              <p:nvPr/>
            </p:nvGraphicFramePr>
            <p:xfrm>
              <a:off x="-12" y="356"/>
              <a:ext cx="5760" cy="3844"/>
            </p:xfrm>
            <a:graphic>
              <a:graphicData uri="http://schemas.openxmlformats.org/presentationml/2006/ole">
                <mc:AlternateContent xmlns:mc="http://schemas.openxmlformats.org/markup-compatibility/2006">
                  <mc:Choice xmlns:v="urn:schemas-microsoft-com:vml" Requires="v">
                    <p:oleObj spid="_x0000_s202758" name="Chart" r:id="rId1" imgW="5746115" imgH="3836670" progId="MSGraph.Chart.8">
                      <p:embed followColorScheme="full"/>
                    </p:oleObj>
                  </mc:Choice>
                  <mc:Fallback>
                    <p:oleObj name="Chart" r:id="rId1" imgW="5746115" imgH="3836670" progId="MSGraph.Chart.8">
                      <p:embed followColorScheme="full"/>
                      <p:pic>
                        <p:nvPicPr>
                          <p:cNvPr id="0" name="Objec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 y="356"/>
                            <a:ext cx="5760" cy="3844"/>
                          </a:xfrm>
                          <a:prstGeom prst="rect">
                            <a:avLst/>
                          </a:prstGeom>
                          <a:solidFill>
                            <a:srgbClr val="9966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7"/>
              <p:cNvSpPr txBox="1">
                <a:spLocks noChangeArrowheads="1"/>
              </p:cNvSpPr>
              <p:nvPr/>
            </p:nvSpPr>
            <p:spPr bwMode="auto">
              <a:xfrm>
                <a:off x="804" y="3956"/>
                <a:ext cx="129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285.915 </a:t>
                </a:r>
                <a:r>
                  <a:rPr lang="en-US" altLang="en-US" sz="2000" dirty="0" err="1">
                    <a:solidFill>
                      <a:schemeClr val="bg1"/>
                    </a:solidFill>
                  </a:rPr>
                  <a:t>tấn</a:t>
                </a:r>
                <a:endParaRPr lang="en-US" altLang="en-US" sz="2000" dirty="0">
                  <a:solidFill>
                    <a:schemeClr val="bg1"/>
                  </a:solidFill>
                </a:endParaRPr>
              </a:p>
            </p:txBody>
          </p:sp>
          <p:sp>
            <p:nvSpPr>
              <p:cNvPr id="12" name="Text Box 8"/>
              <p:cNvSpPr txBox="1">
                <a:spLocks noChangeArrowheads="1"/>
              </p:cNvSpPr>
              <p:nvPr/>
            </p:nvSpPr>
            <p:spPr bwMode="auto">
              <a:xfrm>
                <a:off x="1998" y="3945"/>
                <a:ext cx="1248"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415.000</a:t>
                </a:r>
                <a:r>
                  <a:rPr lang="en-US" altLang="en-US" sz="2000" dirty="0">
                    <a:solidFill>
                      <a:schemeClr val="bg2"/>
                    </a:solidFill>
                  </a:rPr>
                  <a:t> </a:t>
                </a:r>
                <a:r>
                  <a:rPr lang="en-US" altLang="en-US" sz="2000" dirty="0" err="1">
                    <a:solidFill>
                      <a:schemeClr val="bg1"/>
                    </a:solidFill>
                  </a:rPr>
                  <a:t>tấn</a:t>
                </a:r>
                <a:endParaRPr lang="en-US" altLang="en-US" sz="2000" dirty="0">
                  <a:solidFill>
                    <a:schemeClr val="bg1"/>
                  </a:solidFill>
                </a:endParaRPr>
              </a:p>
            </p:txBody>
          </p:sp>
          <p:sp>
            <p:nvSpPr>
              <p:cNvPr id="13" name="Text Box 9"/>
              <p:cNvSpPr txBox="1">
                <a:spLocks noChangeArrowheads="1"/>
              </p:cNvSpPr>
              <p:nvPr/>
            </p:nvSpPr>
            <p:spPr bwMode="auto">
              <a:xfrm>
                <a:off x="3240" y="3956"/>
                <a:ext cx="1200"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500.000</a:t>
                </a:r>
                <a:r>
                  <a:rPr lang="en-US" altLang="en-US" sz="2000" dirty="0">
                    <a:solidFill>
                      <a:schemeClr val="bg2"/>
                    </a:solidFill>
                  </a:rPr>
                  <a:t> </a:t>
                </a:r>
                <a:r>
                  <a:rPr lang="en-US" altLang="en-US" sz="2000" dirty="0" err="1">
                    <a:solidFill>
                      <a:schemeClr val="bg1"/>
                    </a:solidFill>
                  </a:rPr>
                  <a:t>tấn</a:t>
                </a:r>
                <a:endParaRPr lang="en-US" altLang="en-US" sz="2000" dirty="0">
                  <a:solidFill>
                    <a:schemeClr val="bg1"/>
                  </a:solidFill>
                </a:endParaRPr>
              </a:p>
            </p:txBody>
          </p:sp>
        </p:grpSp>
        <p:sp>
          <p:nvSpPr>
            <p:cNvPr id="8" name="Text Box 10"/>
            <p:cNvSpPr txBox="1">
              <a:spLocks noChangeArrowheads="1"/>
            </p:cNvSpPr>
            <p:nvPr/>
          </p:nvSpPr>
          <p:spPr bwMode="auto">
            <a:xfrm>
              <a:off x="816" y="43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800" b="1">
                  <a:solidFill>
                    <a:schemeClr val="bg1"/>
                  </a:solidFill>
                </a:rPr>
                <a:t>Tấn</a:t>
              </a:r>
              <a:endParaRPr lang="en-US" altLang="en-US" sz="1800" b="1">
                <a:solidFill>
                  <a:schemeClr val="bg1"/>
                </a:solidFill>
              </a:endParaRPr>
            </a:p>
          </p:txBody>
        </p:sp>
        <p:sp>
          <p:nvSpPr>
            <p:cNvPr id="9" name="Text Box 11"/>
            <p:cNvSpPr txBox="1">
              <a:spLocks noChangeArrowheads="1"/>
            </p:cNvSpPr>
            <p:nvPr/>
          </p:nvSpPr>
          <p:spPr bwMode="auto">
            <a:xfrm>
              <a:off x="5136" y="3840"/>
              <a:ext cx="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800" b="1">
                  <a:solidFill>
                    <a:schemeClr val="bg1"/>
                  </a:solidFill>
                </a:rPr>
                <a:t>Năm</a:t>
              </a:r>
              <a:endParaRPr lang="en-US" altLang="en-US" sz="1800" b="1">
                <a:solidFill>
                  <a:schemeClr val="bg1"/>
                </a:solidFill>
              </a:endParaRPr>
            </a:p>
          </p:txBody>
        </p:sp>
      </p:grpSp>
      <p:sp>
        <p:nvSpPr>
          <p:cNvPr id="14" name="Rectangle 13"/>
          <p:cNvSpPr/>
          <p:nvPr/>
        </p:nvSpPr>
        <p:spPr>
          <a:xfrm>
            <a:off x="790162" y="-26481"/>
            <a:ext cx="6782627" cy="523220"/>
          </a:xfrm>
          <a:prstGeom prst="rect">
            <a:avLst/>
          </a:prstGeom>
        </p:spPr>
        <p:txBody>
          <a:bodyPr wrap="none">
            <a:spAutoFit/>
          </a:bodyPr>
          <a:lstStyle/>
          <a:p>
            <a:pPr algn="ctr" eaLnBrk="1" hangingPunct="1">
              <a:spcBef>
                <a:spcPct val="5000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TỔNG SẢN LƯỢNG KHAI THÁC THAN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D46CB0-7E42-404D-B51B-DABF1D5C97FD}" type="slidenum">
              <a:rPr lang="en-US" altLang="en-US" smtClean="0"/>
            </a:fld>
            <a:endParaRPr lang="en-US" altLang="en-US"/>
          </a:p>
        </p:txBody>
      </p:sp>
      <p:pic>
        <p:nvPicPr>
          <p:cNvPr id="3" name="Picture 2" descr="khai thác gỗ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0" y="-5768"/>
            <a:ext cx="4710896" cy="4582218"/>
          </a:xfrm>
          <a:prstGeom prst="rect">
            <a:avLst/>
          </a:prstGeom>
        </p:spPr>
      </p:pic>
      <p:pic>
        <p:nvPicPr>
          <p:cNvPr id="4" name="Picture 3" descr="cat_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710896" y="-5768"/>
            <a:ext cx="4433104" cy="458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a:spLocks noChangeArrowheads="1"/>
          </p:cNvSpPr>
          <p:nvPr/>
        </p:nvSpPr>
        <p:spPr bwMode="auto">
          <a:xfrm rot="10827649" flipV="1">
            <a:off x="2357242" y="4661927"/>
            <a:ext cx="3904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0000FF"/>
                </a:solidFill>
              </a:rPr>
              <a:t>Khai</a:t>
            </a:r>
            <a:r>
              <a:rPr lang="en-US" altLang="en-US" sz="2400" b="1" dirty="0">
                <a:solidFill>
                  <a:srgbClr val="0000FF"/>
                </a:solidFill>
              </a:rPr>
              <a:t> </a:t>
            </a:r>
            <a:r>
              <a:rPr lang="en-US" altLang="en-US" sz="2400" b="1" dirty="0" err="1">
                <a:solidFill>
                  <a:srgbClr val="0000FF"/>
                </a:solidFill>
              </a:rPr>
              <a:t>thác</a:t>
            </a:r>
            <a:r>
              <a:rPr lang="en-US" altLang="en-US" sz="2400" b="1" dirty="0">
                <a:solidFill>
                  <a:srgbClr val="0000FF"/>
                </a:solidFill>
              </a:rPr>
              <a:t> </a:t>
            </a:r>
            <a:r>
              <a:rPr lang="en-US" altLang="en-US" sz="2400" b="1" dirty="0" err="1">
                <a:solidFill>
                  <a:srgbClr val="0000FF"/>
                </a:solidFill>
              </a:rPr>
              <a:t>và</a:t>
            </a:r>
            <a:r>
              <a:rPr lang="en-US" altLang="en-US" sz="2400" b="1" dirty="0">
                <a:solidFill>
                  <a:srgbClr val="0000FF"/>
                </a:solidFill>
              </a:rPr>
              <a:t> </a:t>
            </a:r>
            <a:r>
              <a:rPr lang="en-US" altLang="en-US" sz="2400" b="1" dirty="0" err="1">
                <a:solidFill>
                  <a:srgbClr val="0000FF"/>
                </a:solidFill>
              </a:rPr>
              <a:t>chế</a:t>
            </a:r>
            <a:r>
              <a:rPr lang="en-US" altLang="en-US" sz="2400" b="1" dirty="0">
                <a:solidFill>
                  <a:srgbClr val="0000FF"/>
                </a:solidFill>
              </a:rPr>
              <a:t> </a:t>
            </a:r>
            <a:r>
              <a:rPr lang="en-US" altLang="en-US" sz="2400" b="1" dirty="0" err="1">
                <a:solidFill>
                  <a:srgbClr val="0000FF"/>
                </a:solidFill>
              </a:rPr>
              <a:t>biến</a:t>
            </a:r>
            <a:r>
              <a:rPr lang="en-US" altLang="en-US" sz="2400" b="1" dirty="0">
                <a:solidFill>
                  <a:srgbClr val="0000FF"/>
                </a:solidFill>
              </a:rPr>
              <a:t> </a:t>
            </a:r>
            <a:r>
              <a:rPr lang="en-US" altLang="en-US" sz="2400" b="1" dirty="0" err="1">
                <a:solidFill>
                  <a:srgbClr val="0000FF"/>
                </a:solidFill>
              </a:rPr>
              <a:t>gỗ</a:t>
            </a:r>
            <a:endParaRPr lang="en-US" altLang="en-US" sz="2400" b="1"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D46CB0-7E42-404D-B51B-DABF1D5C97FD}" type="slidenum">
              <a:rPr lang="en-US" altLang="en-US" smtClean="0"/>
            </a:fld>
            <a:endParaRPr lang="en-US" altLang="en-US"/>
          </a:p>
        </p:txBody>
      </p:sp>
      <p:pic>
        <p:nvPicPr>
          <p:cNvPr id="3" name="Picture 3" descr="Kết quả hình ảnh cho hình ảnh khai mỏ than thời Phá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08513" y="4450"/>
            <a:ext cx="4535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ết quả hình ảnh cho hình ảnh khai mỏ than thời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5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2081513" y="468185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0000FF"/>
                </a:solidFill>
                <a:cs typeface="Arial" panose="020B0604020202020204" pitchFamily="34" charset="0"/>
              </a:rPr>
              <a:t>Khai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thác</a:t>
            </a:r>
            <a:r>
              <a:rPr lang="en-US" altLang="en-US" sz="2400" b="1" dirty="0">
                <a:solidFill>
                  <a:srgbClr val="0000FF"/>
                </a:solidFill>
                <a:cs typeface="Arial" panose="020B0604020202020204" pitchFamily="34" charset="0"/>
              </a:rPr>
              <a:t> than </a:t>
            </a:r>
            <a:r>
              <a:rPr lang="en-US" altLang="en-US" sz="2400" b="1" dirty="0" err="1">
                <a:solidFill>
                  <a:srgbClr val="0000FF"/>
                </a:solidFill>
                <a:cs typeface="Arial" panose="020B0604020202020204" pitchFamily="34" charset="0"/>
              </a:rPr>
              <a:t>thời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Pháp</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thuộc</a:t>
            </a:r>
            <a:endParaRPr lang="en-US" altLang="en-US" sz="2400" b="1" dirty="0">
              <a:solidFill>
                <a:srgbClr val="0000FF"/>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63277" y="4576450"/>
            <a:ext cx="435600" cy="435600"/>
          </a:xfrm>
        </p:spPr>
        <p:txBody>
          <a:bodyPr/>
          <a:lstStyle/>
          <a:p>
            <a:fld id="{90D46CB0-7E42-404D-B51B-DABF1D5C97FD}" type="slidenum">
              <a:rPr lang="en-US" altLang="en-US" sz="1200" smtClean="0">
                <a:latin typeface="Times New Roman" panose="02020603050405020304" pitchFamily="18" charset="0"/>
                <a:cs typeface="Times New Roman" panose="02020603050405020304" pitchFamily="18" charset="0"/>
              </a:rPr>
            </a:fld>
            <a:endParaRPr lang="en-US" altLang="en-US" sz="1200">
              <a:latin typeface="Times New Roman" panose="02020603050405020304" pitchFamily="18" charset="0"/>
              <a:cs typeface="Times New Roman" panose="02020603050405020304" pitchFamily="18" charset="0"/>
            </a:endParaRPr>
          </a:p>
        </p:txBody>
      </p:sp>
      <p:pic>
        <p:nvPicPr>
          <p:cNvPr id="4" name="Picture 2" descr="vietmap2[1]"/>
          <p:cNvPicPr>
            <a:picLocks noChangeAspect="1" noChangeArrowheads="1"/>
          </p:cNvPicPr>
          <p:nvPr/>
        </p:nvPicPr>
        <p:blipFill>
          <a:blip r:embed="rId1">
            <a:lum bright="-28000" contrast="14000"/>
            <a:extLst>
              <a:ext uri="{28A0092B-C50C-407E-A947-70E740481C1C}">
                <a14:useLocalDpi xmlns:a14="http://schemas.microsoft.com/office/drawing/2010/main" val="0"/>
              </a:ext>
            </a:extLst>
          </a:blip>
          <a:srcRect/>
          <a:stretch>
            <a:fillRect/>
          </a:stretch>
        </p:blipFill>
        <p:spPr bwMode="auto">
          <a:xfrm>
            <a:off x="-27008" y="0"/>
            <a:ext cx="5867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a:off x="506392" y="0"/>
            <a:ext cx="1143000" cy="914400"/>
          </a:xfrm>
          <a:prstGeom prst="wedgeEllipseCallout">
            <a:avLst>
              <a:gd name="adj1" fmla="val 157639"/>
              <a:gd name="adj2" fmla="val 39454"/>
            </a:avLst>
          </a:prstGeom>
          <a:gradFill rotWithShape="1">
            <a:gsLst>
              <a:gs pos="0">
                <a:srgbClr val="FFFFFF"/>
              </a:gs>
              <a:gs pos="100000">
                <a:srgbClr val="CCFF99"/>
              </a:gs>
            </a:gsLst>
            <a:path path="rect">
              <a:fillToRect l="50000" t="50000" r="50000" b="50000"/>
            </a:path>
          </a:gradFill>
          <a:ln w="9525">
            <a:solidFill>
              <a:schemeClr val="tx1"/>
            </a:solidFill>
            <a:miter lim="800000"/>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Rượu</a:t>
            </a:r>
            <a:r>
              <a:rPr lang="en-US" altLang="en-US" sz="1400" b="1" dirty="0">
                <a:solidFill>
                  <a:srgbClr val="FF0000"/>
                </a:solidFill>
              </a:rPr>
              <a:t>, </a:t>
            </a:r>
            <a:r>
              <a:rPr lang="en-US" altLang="en-US" sz="1400" b="1" dirty="0" err="1">
                <a:solidFill>
                  <a:srgbClr val="FF0000"/>
                </a:solidFill>
              </a:rPr>
              <a:t>giấy</a:t>
            </a:r>
            <a:r>
              <a:rPr lang="en-US" altLang="en-US" sz="1400" b="1" dirty="0">
                <a:solidFill>
                  <a:srgbClr val="FF0000"/>
                </a:solidFill>
              </a:rPr>
              <a:t>, </a:t>
            </a:r>
            <a:r>
              <a:rPr lang="en-US" altLang="en-US" sz="1400" b="1" dirty="0" err="1">
                <a:solidFill>
                  <a:srgbClr val="FF0000"/>
                </a:solidFill>
              </a:rPr>
              <a:t>diêm</a:t>
            </a:r>
            <a:endParaRPr lang="en-US" altLang="en-US" sz="1400" b="1" dirty="0">
              <a:solidFill>
                <a:srgbClr val="FF0000"/>
              </a:solidFill>
            </a:endParaRPr>
          </a:p>
        </p:txBody>
      </p:sp>
      <p:sp>
        <p:nvSpPr>
          <p:cNvPr id="6" name="AutoShape 5"/>
          <p:cNvSpPr>
            <a:spLocks noChangeArrowheads="1"/>
          </p:cNvSpPr>
          <p:nvPr/>
        </p:nvSpPr>
        <p:spPr bwMode="auto">
          <a:xfrm>
            <a:off x="277792" y="1257300"/>
            <a:ext cx="1371600" cy="914400"/>
          </a:xfrm>
          <a:prstGeom prst="wedgeEllipseCallout">
            <a:avLst>
              <a:gd name="adj1" fmla="val 148727"/>
              <a:gd name="adj2" fmla="val -67708"/>
            </a:avLst>
          </a:prstGeom>
          <a:gradFill rotWithShape="1">
            <a:gsLst>
              <a:gs pos="0">
                <a:srgbClr val="FFFFFF"/>
              </a:gs>
              <a:gs pos="100000">
                <a:srgbClr val="CCFF99"/>
              </a:gs>
            </a:gsLst>
            <a:path path="rect">
              <a:fillToRect l="50000" t="50000" r="50000" b="50000"/>
            </a:path>
          </a:gradFill>
          <a:ln w="9525">
            <a:solidFill>
              <a:schemeClr val="tx1"/>
            </a:solidFill>
            <a:miter lim="800000"/>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Bông</a:t>
            </a:r>
            <a:r>
              <a:rPr lang="en-US" altLang="en-US" sz="1400" b="1" dirty="0">
                <a:solidFill>
                  <a:srgbClr val="FF0000"/>
                </a:solidFill>
              </a:rPr>
              <a:t> </a:t>
            </a:r>
            <a:r>
              <a:rPr lang="en-US" altLang="en-US" sz="1400" b="1" dirty="0" err="1">
                <a:solidFill>
                  <a:srgbClr val="FF0000"/>
                </a:solidFill>
              </a:rPr>
              <a:t>vải</a:t>
            </a:r>
            <a:r>
              <a:rPr lang="en-US" altLang="en-US" sz="1400" b="1" dirty="0">
                <a:solidFill>
                  <a:srgbClr val="FF0000"/>
                </a:solidFill>
              </a:rPr>
              <a:t>, </a:t>
            </a:r>
            <a:r>
              <a:rPr lang="en-US" altLang="en-US" sz="1400" b="1" dirty="0" err="1">
                <a:solidFill>
                  <a:srgbClr val="FF0000"/>
                </a:solidFill>
              </a:rPr>
              <a:t>sợi</a:t>
            </a:r>
            <a:r>
              <a:rPr lang="en-US" altLang="en-US" sz="1400" b="1" dirty="0">
                <a:solidFill>
                  <a:srgbClr val="FF0000"/>
                </a:solidFill>
              </a:rPr>
              <a:t>, </a:t>
            </a:r>
            <a:r>
              <a:rPr lang="en-US" altLang="en-US" sz="1400" b="1" dirty="0" err="1">
                <a:solidFill>
                  <a:srgbClr val="FF0000"/>
                </a:solidFill>
              </a:rPr>
              <a:t>rượu</a:t>
            </a:r>
            <a:endParaRPr lang="en-US" altLang="en-US" sz="1400" b="1" dirty="0">
              <a:solidFill>
                <a:srgbClr val="FF0000"/>
              </a:solidFill>
            </a:endParaRPr>
          </a:p>
        </p:txBody>
      </p:sp>
      <p:sp>
        <p:nvSpPr>
          <p:cNvPr id="7" name="AutoShape 6"/>
          <p:cNvSpPr>
            <a:spLocks noChangeArrowheads="1"/>
          </p:cNvSpPr>
          <p:nvPr/>
        </p:nvSpPr>
        <p:spPr bwMode="auto">
          <a:xfrm>
            <a:off x="1573192" y="1828800"/>
            <a:ext cx="1143000" cy="628650"/>
          </a:xfrm>
          <a:prstGeom prst="wedgeEllipseCallout">
            <a:avLst>
              <a:gd name="adj1" fmla="val 63194"/>
              <a:gd name="adj2" fmla="val -82199"/>
            </a:avLst>
          </a:prstGeom>
          <a:gradFill rotWithShape="1">
            <a:gsLst>
              <a:gs pos="0">
                <a:srgbClr val="FFFFFF"/>
              </a:gs>
              <a:gs pos="100000">
                <a:srgbClr val="CCFF99"/>
              </a:gs>
            </a:gsLst>
            <a:path path="rect">
              <a:fillToRect l="50000" t="50000" r="50000" b="50000"/>
            </a:path>
          </a:gradFill>
          <a:ln w="9525">
            <a:solidFill>
              <a:schemeClr val="tx1"/>
            </a:solidFill>
            <a:miter lim="800000"/>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Gỗ</a:t>
            </a:r>
            <a:r>
              <a:rPr lang="en-US" altLang="en-US" sz="1400" b="1" dirty="0">
                <a:solidFill>
                  <a:srgbClr val="FF0000"/>
                </a:solidFill>
              </a:rPr>
              <a:t>, </a:t>
            </a:r>
            <a:r>
              <a:rPr lang="en-US" altLang="en-US" sz="1400" b="1" dirty="0" err="1">
                <a:solidFill>
                  <a:srgbClr val="FF0000"/>
                </a:solidFill>
              </a:rPr>
              <a:t>diêm</a:t>
            </a:r>
            <a:endParaRPr lang="en-US" altLang="en-US" sz="1400" b="1" dirty="0">
              <a:solidFill>
                <a:srgbClr val="FF0000"/>
              </a:solidFill>
            </a:endParaRPr>
          </a:p>
        </p:txBody>
      </p:sp>
      <p:sp>
        <p:nvSpPr>
          <p:cNvPr id="8" name="AutoShape 10"/>
          <p:cNvSpPr>
            <a:spLocks noChangeArrowheads="1"/>
          </p:cNvSpPr>
          <p:nvPr/>
        </p:nvSpPr>
        <p:spPr bwMode="auto">
          <a:xfrm>
            <a:off x="1192192" y="3371850"/>
            <a:ext cx="1905000" cy="914400"/>
          </a:xfrm>
          <a:prstGeom prst="wedgeEllipseCallout">
            <a:avLst>
              <a:gd name="adj1" fmla="val 76916"/>
              <a:gd name="adj2" fmla="val 54731"/>
            </a:avLst>
          </a:prstGeom>
          <a:gradFill rotWithShape="1">
            <a:gsLst>
              <a:gs pos="0">
                <a:srgbClr val="FFFFFF"/>
              </a:gs>
              <a:gs pos="100000">
                <a:srgbClr val="CCFF99"/>
              </a:gs>
            </a:gsLst>
            <a:path path="rect">
              <a:fillToRect l="50000" t="50000" r="50000" b="50000"/>
            </a:path>
          </a:gradFill>
          <a:ln w="9525">
            <a:solidFill>
              <a:schemeClr val="tx1"/>
            </a:solidFill>
            <a:miter lim="800000"/>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Rượu</a:t>
            </a:r>
            <a:r>
              <a:rPr lang="en-US" altLang="en-US" sz="1400" b="1" dirty="0">
                <a:solidFill>
                  <a:srgbClr val="FF0000"/>
                </a:solidFill>
              </a:rPr>
              <a:t>, </a:t>
            </a:r>
            <a:r>
              <a:rPr lang="en-US" altLang="en-US" sz="1400" b="1" dirty="0" err="1">
                <a:solidFill>
                  <a:srgbClr val="FF0000"/>
                </a:solidFill>
              </a:rPr>
              <a:t>bia</a:t>
            </a:r>
            <a:r>
              <a:rPr lang="en-US" altLang="en-US" sz="1400" b="1" dirty="0">
                <a:solidFill>
                  <a:srgbClr val="FF0000"/>
                </a:solidFill>
              </a:rPr>
              <a:t>, </a:t>
            </a:r>
            <a:r>
              <a:rPr lang="en-US" altLang="en-US" sz="1400" b="1" dirty="0" err="1">
                <a:solidFill>
                  <a:srgbClr val="FF0000"/>
                </a:solidFill>
              </a:rPr>
              <a:t>xay</a:t>
            </a:r>
            <a:r>
              <a:rPr lang="en-US" altLang="en-US" sz="1400" b="1" dirty="0">
                <a:solidFill>
                  <a:srgbClr val="FF0000"/>
                </a:solidFill>
              </a:rPr>
              <a:t> </a:t>
            </a:r>
            <a:r>
              <a:rPr lang="en-US" altLang="en-US" sz="1400" b="1" dirty="0" err="1">
                <a:solidFill>
                  <a:srgbClr val="FF0000"/>
                </a:solidFill>
              </a:rPr>
              <a:t>xát</a:t>
            </a:r>
            <a:r>
              <a:rPr lang="en-US" altLang="en-US" sz="1400" b="1" dirty="0">
                <a:solidFill>
                  <a:srgbClr val="FF0000"/>
                </a:solidFill>
              </a:rPr>
              <a:t>, </a:t>
            </a:r>
            <a:r>
              <a:rPr lang="en-US" altLang="en-US" sz="1400" b="1" dirty="0" err="1">
                <a:solidFill>
                  <a:srgbClr val="FF0000"/>
                </a:solidFill>
              </a:rPr>
              <a:t>sữa</a:t>
            </a:r>
            <a:r>
              <a:rPr lang="en-US" altLang="en-US" sz="1400" b="1" dirty="0">
                <a:solidFill>
                  <a:srgbClr val="FF0000"/>
                </a:solidFill>
              </a:rPr>
              <a:t> </a:t>
            </a:r>
            <a:r>
              <a:rPr lang="en-US" altLang="en-US" sz="1400" b="1" dirty="0" err="1">
                <a:solidFill>
                  <a:srgbClr val="FF0000"/>
                </a:solidFill>
              </a:rPr>
              <a:t>chữa</a:t>
            </a:r>
            <a:r>
              <a:rPr lang="en-US" altLang="en-US" sz="1400" b="1" dirty="0">
                <a:solidFill>
                  <a:srgbClr val="FF0000"/>
                </a:solidFill>
              </a:rPr>
              <a:t> </a:t>
            </a:r>
            <a:r>
              <a:rPr lang="en-US" altLang="en-US" sz="1400" b="1" dirty="0" err="1">
                <a:solidFill>
                  <a:srgbClr val="FF0000"/>
                </a:solidFill>
              </a:rPr>
              <a:t>tàu</a:t>
            </a:r>
            <a:endParaRPr lang="en-US" altLang="en-US" sz="1400" b="1" dirty="0">
              <a:solidFill>
                <a:srgbClr val="FF0000"/>
              </a:solidFill>
            </a:endParaRPr>
          </a:p>
        </p:txBody>
      </p:sp>
      <p:sp>
        <p:nvSpPr>
          <p:cNvPr id="9" name="AutoShape 12"/>
          <p:cNvSpPr>
            <a:spLocks noChangeArrowheads="1"/>
          </p:cNvSpPr>
          <p:nvPr/>
        </p:nvSpPr>
        <p:spPr bwMode="auto">
          <a:xfrm>
            <a:off x="3554392" y="0"/>
            <a:ext cx="1981200" cy="571500"/>
          </a:xfrm>
          <a:prstGeom prst="wedgeEllipseCallout">
            <a:avLst>
              <a:gd name="adj1" fmla="val -68509"/>
              <a:gd name="adj2" fmla="val -10833"/>
            </a:avLst>
          </a:prstGeom>
          <a:gradFill rotWithShape="1">
            <a:gsLst>
              <a:gs pos="0">
                <a:srgbClr val="FFFFFF"/>
              </a:gs>
              <a:gs pos="100000">
                <a:srgbClr val="ECA7F7"/>
              </a:gs>
            </a:gsLst>
            <a:path path="rect">
              <a:fillToRect l="50000" t="50000" r="50000" b="50000"/>
            </a:path>
          </a:gradFill>
          <a:ln w="9525">
            <a:solidFill>
              <a:schemeClr val="tx1"/>
            </a:solidFill>
            <a:miter lim="800000"/>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Thiếc</a:t>
            </a:r>
            <a:r>
              <a:rPr lang="en-US" altLang="en-US" sz="1400" b="1" dirty="0">
                <a:solidFill>
                  <a:srgbClr val="FF0000"/>
                </a:solidFill>
              </a:rPr>
              <a:t>, </a:t>
            </a:r>
            <a:r>
              <a:rPr lang="en-US" altLang="en-US" sz="1400" b="1" dirty="0" err="1">
                <a:solidFill>
                  <a:srgbClr val="FF0000"/>
                </a:solidFill>
              </a:rPr>
              <a:t>chì</a:t>
            </a:r>
            <a:r>
              <a:rPr lang="en-US" altLang="en-US" sz="1400" b="1" dirty="0">
                <a:solidFill>
                  <a:srgbClr val="FF0000"/>
                </a:solidFill>
              </a:rPr>
              <a:t>, </a:t>
            </a:r>
            <a:r>
              <a:rPr lang="en-US" altLang="en-US" sz="1400" b="1" dirty="0" err="1">
                <a:solidFill>
                  <a:srgbClr val="FF0000"/>
                </a:solidFill>
              </a:rPr>
              <a:t>kẽm</a:t>
            </a:r>
            <a:endParaRPr lang="en-US" altLang="en-US" sz="1400" b="1" dirty="0">
              <a:solidFill>
                <a:srgbClr val="FF0000"/>
              </a:solidFill>
            </a:endParaRPr>
          </a:p>
        </p:txBody>
      </p:sp>
      <p:sp>
        <p:nvSpPr>
          <p:cNvPr id="10" name="AutoShape 13"/>
          <p:cNvSpPr>
            <a:spLocks noChangeArrowheads="1"/>
          </p:cNvSpPr>
          <p:nvPr/>
        </p:nvSpPr>
        <p:spPr bwMode="auto">
          <a:xfrm>
            <a:off x="4163992" y="800100"/>
            <a:ext cx="1233508" cy="571500"/>
          </a:xfrm>
          <a:prstGeom prst="wedgeEllipseCallout">
            <a:avLst>
              <a:gd name="adj1" fmla="val -107440"/>
              <a:gd name="adj2" fmla="val -69167"/>
            </a:avLst>
          </a:prstGeom>
          <a:solidFill>
            <a:schemeClr val="tx2"/>
          </a:solidFill>
          <a:ln w="9525">
            <a:solidFill>
              <a:schemeClr val="tx1"/>
            </a:solidFill>
            <a:miter lim="800000"/>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eaLnBrk="1" hangingPunct="1">
              <a:defRPr/>
            </a:pPr>
            <a:r>
              <a:rPr lang="en-US" altLang="en-US" b="1" dirty="0">
                <a:solidFill>
                  <a:srgbClr val="FF0000"/>
                </a:solidFill>
                <a:cs typeface="Times New Roman" panose="02020603050405020304" pitchFamily="18" charset="0"/>
              </a:rPr>
              <a:t>Than </a:t>
            </a:r>
            <a:r>
              <a:rPr lang="en-US" altLang="en-US" b="1" dirty="0" err="1">
                <a:solidFill>
                  <a:srgbClr val="FF0000"/>
                </a:solidFill>
                <a:cs typeface="Times New Roman" panose="02020603050405020304" pitchFamily="18" charset="0"/>
              </a:rPr>
              <a:t>đá</a:t>
            </a:r>
            <a:endParaRPr lang="en-US" altLang="en-US" b="1" dirty="0">
              <a:solidFill>
                <a:srgbClr val="FF0000"/>
              </a:solidFill>
              <a:cs typeface="Times New Roman" panose="02020603050405020304" pitchFamily="18" charset="0"/>
            </a:endParaRPr>
          </a:p>
        </p:txBody>
      </p:sp>
      <p:sp>
        <p:nvSpPr>
          <p:cNvPr id="11" name="AutoShape 14"/>
          <p:cNvSpPr>
            <a:spLocks noChangeArrowheads="1"/>
          </p:cNvSpPr>
          <p:nvPr/>
        </p:nvSpPr>
        <p:spPr bwMode="auto">
          <a:xfrm>
            <a:off x="4163992" y="1543050"/>
            <a:ext cx="1676400" cy="914400"/>
          </a:xfrm>
          <a:prstGeom prst="wedgeEllipseCallout">
            <a:avLst>
              <a:gd name="adj1" fmla="val -102176"/>
              <a:gd name="adj2" fmla="val -121033"/>
            </a:avLst>
          </a:prstGeom>
          <a:gradFill rotWithShape="1">
            <a:gsLst>
              <a:gs pos="0">
                <a:srgbClr val="FFFFFF"/>
              </a:gs>
              <a:gs pos="100000">
                <a:srgbClr val="CCFF99"/>
              </a:gs>
            </a:gsLst>
            <a:path path="rect">
              <a:fillToRect l="50000" t="50000" r="50000" b="50000"/>
            </a:path>
          </a:gradFill>
          <a:ln w="9525">
            <a:solidFill>
              <a:schemeClr val="tx1"/>
            </a:solidFill>
            <a:miter lim="800000"/>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Sợ</a:t>
            </a:r>
            <a:r>
              <a:rPr lang="en-US" altLang="en-US" sz="1400" b="1" dirty="0">
                <a:solidFill>
                  <a:srgbClr val="FF0000"/>
                </a:solidFill>
              </a:rPr>
              <a:t>, xi </a:t>
            </a:r>
            <a:r>
              <a:rPr lang="en-US" altLang="en-US" sz="1400" b="1" dirty="0" err="1">
                <a:solidFill>
                  <a:srgbClr val="FF0000"/>
                </a:solidFill>
              </a:rPr>
              <a:t>măng</a:t>
            </a:r>
            <a:r>
              <a:rPr lang="en-US" altLang="en-US" sz="1400" b="1" dirty="0">
                <a:solidFill>
                  <a:srgbClr val="FF0000"/>
                </a:solidFill>
              </a:rPr>
              <a:t>, </a:t>
            </a:r>
            <a:r>
              <a:rPr lang="en-US" altLang="en-US" sz="1400" b="1" dirty="0" err="1">
                <a:solidFill>
                  <a:srgbClr val="FF0000"/>
                </a:solidFill>
              </a:rPr>
              <a:t>sữa</a:t>
            </a:r>
            <a:r>
              <a:rPr lang="en-US" altLang="en-US" sz="1400" b="1" dirty="0">
                <a:solidFill>
                  <a:srgbClr val="FF0000"/>
                </a:solidFill>
              </a:rPr>
              <a:t> </a:t>
            </a:r>
            <a:r>
              <a:rPr lang="en-US" altLang="en-US" sz="1400" b="1" dirty="0" err="1">
                <a:solidFill>
                  <a:srgbClr val="FF0000"/>
                </a:solidFill>
              </a:rPr>
              <a:t>chữa</a:t>
            </a:r>
            <a:r>
              <a:rPr lang="en-US" altLang="en-US" sz="1400" b="1" dirty="0">
                <a:solidFill>
                  <a:srgbClr val="FF0000"/>
                </a:solidFill>
              </a:rPr>
              <a:t> </a:t>
            </a:r>
            <a:r>
              <a:rPr lang="en-US" altLang="en-US" sz="1400" b="1" dirty="0" err="1">
                <a:solidFill>
                  <a:srgbClr val="FF0000"/>
                </a:solidFill>
              </a:rPr>
              <a:t>tàu</a:t>
            </a:r>
            <a:endParaRPr lang="en-US" altLang="en-US" sz="1400" b="1" dirty="0">
              <a:solidFill>
                <a:srgbClr val="FF0000"/>
              </a:solidFill>
            </a:endParaRPr>
          </a:p>
        </p:txBody>
      </p:sp>
      <p:sp>
        <p:nvSpPr>
          <p:cNvPr id="12" name="Text Box 17"/>
          <p:cNvSpPr txBox="1">
            <a:spLocks noChangeArrowheads="1"/>
          </p:cNvSpPr>
          <p:nvPr/>
        </p:nvSpPr>
        <p:spPr bwMode="auto">
          <a:xfrm>
            <a:off x="-1017608" y="4572000"/>
            <a:ext cx="830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200">
              <a:solidFill>
                <a:srgbClr val="FF0000"/>
              </a:solidFill>
            </a:endParaRPr>
          </a:p>
        </p:txBody>
      </p:sp>
      <p:pic>
        <p:nvPicPr>
          <p:cNvPr id="204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854" y="0"/>
            <a:ext cx="3282146" cy="46427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616399" y="4774168"/>
            <a:ext cx="1983235" cy="369332"/>
          </a:xfrm>
          <a:prstGeom prst="rect">
            <a:avLst/>
          </a:prstGeom>
        </p:spPr>
        <p:txBody>
          <a:bodyPr wrap="none">
            <a:spAutoFit/>
          </a:bodyPr>
          <a:lstStyle/>
          <a:p>
            <a:r>
              <a:rPr lang="en-US" sz="1800" dirty="0" err="1">
                <a:solidFill>
                  <a:srgbClr val="3D3D3D"/>
                </a:solidFill>
                <a:latin typeface="Times New Roman" panose="02020603050405020304" pitchFamily="18" charset="0"/>
                <a:cs typeface="Times New Roman" panose="02020603050405020304" pitchFamily="18" charset="0"/>
              </a:rPr>
              <a:t>Các</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phụ</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nữ</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dệt</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vải</a:t>
            </a:r>
            <a:r>
              <a:rPr lang="en-US" sz="1800" dirty="0">
                <a:solidFill>
                  <a:srgbClr val="3D3D3D"/>
                </a:solidFill>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D46CB0-7E42-404D-B51B-DABF1D5C97FD}" type="slidenum">
              <a:rPr lang="en-US" altLang="en-US" smtClean="0"/>
            </a:fld>
            <a:endParaRPr lang="en-US" altLang="en-US"/>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608513" cy="45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8346" y="4674009"/>
            <a:ext cx="4211409" cy="400110"/>
          </a:xfrm>
          <a:prstGeom prst="rect">
            <a:avLst/>
          </a:prstGeom>
        </p:spPr>
        <p:txBody>
          <a:bodyPr wrap="none">
            <a:spAutoFit/>
          </a:bodyPr>
          <a:lstStyle/>
          <a:p>
            <a:pPr algn="ctr" eaLnBrk="1" hangingPunct="1">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NHÀ MÁY XI MĂNG HẢI PHÒNG</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pic>
        <p:nvPicPr>
          <p:cNvPr id="5" name="Picture 4" descr="ANd9GcSdLbShc1NV5oersBkpVsEp28myhOPJUaxDLOWI3aVE7ehoGgTB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1"/>
            <a:ext cx="4546827" cy="45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rot="10827649" flipV="1">
            <a:off x="5101596" y="4630075"/>
            <a:ext cx="367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dirty="0" err="1">
                <a:solidFill>
                  <a:srgbClr val="0000FF"/>
                </a:solidFill>
                <a:cs typeface="Arial" panose="020B0604020202020204" pitchFamily="34" charset="0"/>
              </a:rPr>
              <a:t>Nhà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máy</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rượu</a:t>
            </a:r>
            <a:r>
              <a:rPr lang="en-US" altLang="en-US" sz="2400" b="1" dirty="0">
                <a:solidFill>
                  <a:srgbClr val="0000FF"/>
                </a:solidFill>
                <a:cs typeface="Arial" panose="020B0604020202020204" pitchFamily="34" charset="0"/>
              </a:rPr>
              <a:t> – </a:t>
            </a:r>
            <a:r>
              <a:rPr lang="en-US" altLang="en-US" sz="2400" b="1" dirty="0" err="1">
                <a:solidFill>
                  <a:srgbClr val="0000FF"/>
                </a:solidFill>
                <a:cs typeface="Arial" panose="020B0604020202020204" pitchFamily="34" charset="0"/>
              </a:rPr>
              <a:t>Hà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Nội</a:t>
            </a:r>
            <a:endParaRPr lang="en-US" altLang="en-US" sz="2400" b="1" dirty="0">
              <a:solidFill>
                <a:srgbClr val="0000FF"/>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grpSp>
        <p:nvGrpSpPr>
          <p:cNvPr id="4" name="Group 3"/>
          <p:cNvGrpSpPr/>
          <p:nvPr/>
        </p:nvGrpSpPr>
        <p:grpSpPr>
          <a:xfrm>
            <a:off x="5434311" y="81023"/>
            <a:ext cx="3784923" cy="852824"/>
            <a:chOff x="254642" y="84725"/>
            <a:chExt cx="3784923" cy="852824"/>
          </a:xfrm>
        </p:grpSpPr>
        <p:sp>
          <p:nvSpPr>
            <p:cNvPr id="5" name="Terminator 4"/>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8" name="Text Box 19"/>
            <p:cNvSpPr txBox="1">
              <a:spLocks noChangeArrowheads="1"/>
            </p:cNvSpPr>
            <p:nvPr/>
          </p:nvSpPr>
          <p:spPr bwMode="auto">
            <a:xfrm>
              <a:off x="775052" y="249527"/>
              <a:ext cx="2744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Thương</a:t>
              </a: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nghiệp</a:t>
              </a:r>
              <a:endPar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sp>
        <p:nvSpPr>
          <p:cNvPr id="2" name="Rectangle 1"/>
          <p:cNvSpPr/>
          <p:nvPr/>
        </p:nvSpPr>
        <p:spPr>
          <a:xfrm>
            <a:off x="5509548" y="1511487"/>
            <a:ext cx="363445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altLang="en-US" sz="28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panose="020B0604020202020204"/>
              </a:rPr>
              <a:t>Độc chiếm thị trường Việt Nam.</a:t>
            </a:r>
            <a:endParaRPr kumimoji="0" lang="en-US"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 name="Group 9"/>
          <p:cNvGrpSpPr/>
          <p:nvPr/>
        </p:nvGrpSpPr>
        <p:grpSpPr>
          <a:xfrm>
            <a:off x="162045" y="138896"/>
            <a:ext cx="5272265" cy="5004604"/>
            <a:chOff x="162045" y="138896"/>
            <a:chExt cx="5272265" cy="5004604"/>
          </a:xfrm>
        </p:grpSpPr>
        <p:sp>
          <p:nvSpPr>
            <p:cNvPr id="3" name="Rounded Rectangle 2"/>
            <p:cNvSpPr/>
            <p:nvPr/>
          </p:nvSpPr>
          <p:spPr>
            <a:xfrm>
              <a:off x="162045" y="138896"/>
              <a:ext cx="5272265" cy="50046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sp>
          <p:nvSpPr>
            <p:cNvPr id="9" name="Rectangle 8"/>
            <p:cNvSpPr/>
            <p:nvPr/>
          </p:nvSpPr>
          <p:spPr>
            <a:xfrm>
              <a:off x="312518" y="480289"/>
              <a:ext cx="5075497"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Lợi nhuận và doanh thu của ngân hàng Đông Dương cũng không ngừng tăng lên. Khi mới thành lập (1875), vốn của nó mới chỉ có 8 triệu frăng, đến năm 1900 tăng lên 24 triệu, năm 1920 là 72 triệu và năm 1931 là là 120 triệu.</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434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00713" y="3186113"/>
            <a:ext cx="3235622" cy="212218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438" t="15441" r="12500" b="22500"/>
          <a:stretch>
            <a:fillRect/>
          </a:stretch>
        </p:blipFill>
        <p:spPr bwMode="auto">
          <a:xfrm>
            <a:off x="490583" y="3543300"/>
            <a:ext cx="190971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438" t="15441" r="12500" b="22500"/>
          <a:stretch>
            <a:fillRect/>
          </a:stretch>
        </p:blipFill>
        <p:spPr bwMode="auto">
          <a:xfrm>
            <a:off x="2702936" y="3552928"/>
            <a:ext cx="1909717"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fld id="{90D46CB0-7E42-404D-B51B-DABF1D5C97FD}" type="slidenum">
              <a:rPr kumimoji="0" lang="en-US" altLang="en-US" sz="1000" b="1" i="0" u="none" strike="noStrike" kern="0" cap="none" spc="0" normalizeH="0" baseline="0" noProof="0" smtClean="0">
                <a:ln>
                  <a:noFill/>
                </a:ln>
                <a:solidFill>
                  <a:srgbClr val="FFFFFF"/>
                </a:solidFill>
                <a:effectLst/>
                <a:uLnTx/>
                <a:uFillTx/>
                <a:latin typeface="Poppins" panose="00000500000000000000"/>
                <a:cs typeface="Poppins" panose="00000500000000000000"/>
                <a:sym typeface="Poppins" panose="00000500000000000000"/>
              </a:rPr>
            </a:fld>
            <a:endParaRPr kumimoji="0" lang="en-US" altLang="en-US" sz="1000" b="1" i="0" u="none" strike="noStrike" kern="0" cap="none" spc="0" normalizeH="0" baseline="0" noProof="0">
              <a:ln>
                <a:noFill/>
              </a:ln>
              <a:solidFill>
                <a:srgbClr val="FFFFFF"/>
              </a:solidFill>
              <a:effectLst/>
              <a:uLnTx/>
              <a:uFillTx/>
              <a:latin typeface="Poppins" panose="00000500000000000000"/>
              <a:cs typeface="Poppins" panose="00000500000000000000"/>
              <a:sym typeface="Poppins" panose="00000500000000000000"/>
            </a:endParaRPr>
          </a:p>
        </p:txBody>
      </p:sp>
      <p:pic>
        <p:nvPicPr>
          <p:cNvPr id="3" name="Picture 2" descr="http://www.baotangcm.gov.vn/images/stories/2.3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4572000" cy="431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6544" y="4312503"/>
            <a:ext cx="47885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Công ty độc quyền kinh doanh rượu ở nước ta</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5" name="Picture 4"/>
          <p:cNvPicPr>
            <a:picLocks noChangeAspect="1"/>
          </p:cNvPicPr>
          <p:nvPr/>
        </p:nvPicPr>
        <p:blipFill>
          <a:blip r:embed="rId2"/>
          <a:stretch>
            <a:fillRect/>
          </a:stretch>
        </p:blipFill>
        <p:spPr>
          <a:xfrm>
            <a:off x="4571999" y="0"/>
            <a:ext cx="4572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3212829772_343267e71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1999" y="0"/>
            <a:ext cx="4571999"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23-xua.jpg picture by cestlamour"/>
          <p:cNvPicPr>
            <a:picLocks noChangeAspect="1" noChangeArrowheads="1"/>
          </p:cNvPicPr>
          <p:nvPr/>
        </p:nvPicPr>
        <p:blipFill>
          <a:blip r:embed="rId2">
            <a:lum bright="6000" contrast="36000"/>
            <a:extLst>
              <a:ext uri="{28A0092B-C50C-407E-A947-70E740481C1C}">
                <a14:useLocalDpi xmlns:a14="http://schemas.microsoft.com/office/drawing/2010/main" val="0"/>
              </a:ext>
            </a:extLst>
          </a:blip>
          <a:srcRect/>
          <a:stretch>
            <a:fillRect/>
          </a:stretch>
        </p:blipFill>
        <p:spPr bwMode="auto">
          <a:xfrm>
            <a:off x="4608512" y="2628387"/>
            <a:ext cx="4535485" cy="251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7588" name="Text Box 4"/>
          <p:cNvSpPr txBox="1">
            <a:spLocks noChangeArrowheads="1"/>
          </p:cNvSpPr>
          <p:nvPr/>
        </p:nvSpPr>
        <p:spPr bwMode="auto">
          <a:xfrm>
            <a:off x="5980494" y="2351388"/>
            <a:ext cx="1314450"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panose="020B0604020202020204"/>
              <a:buNone/>
              <a:defRPr/>
            </a:pPr>
            <a:r>
              <a:rPr kumimoji="0" lang="en-US" altLang="en-US" sz="1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rPr>
              <a:t>GIA ĐỊNH 1915</a:t>
            </a:r>
            <a:endParaRPr kumimoji="0" lang="en-US" altLang="en-US" sz="1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67589" name="Text Box 5"/>
          <p:cNvSpPr txBox="1">
            <a:spLocks noChangeArrowheads="1"/>
          </p:cNvSpPr>
          <p:nvPr/>
        </p:nvSpPr>
        <p:spPr bwMode="auto">
          <a:xfrm>
            <a:off x="6229350" y="4914900"/>
            <a:ext cx="1771650" cy="253916"/>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panose="020B0604020202020204"/>
              <a:buNone/>
              <a:defRPr/>
            </a:pPr>
            <a:r>
              <a:rPr kumimoji="0" lang="en-US" altLang="en-US" sz="105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rPr>
              <a:t>PHỐ TRÀNG TIỀN 1916</a:t>
            </a:r>
            <a:endParaRPr kumimoji="0" lang="en-US" altLang="en-US" sz="105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67590" name="Picture 24" descr="452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8" descr="Hang ban 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686050"/>
            <a:ext cx="46085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8"/>
          <p:cNvSpPr txBox="1">
            <a:spLocks noChangeArrowheads="1"/>
          </p:cNvSpPr>
          <p:nvPr/>
        </p:nvSpPr>
        <p:spPr bwMode="auto">
          <a:xfrm>
            <a:off x="1371600" y="0"/>
            <a:ext cx="2686050" cy="3231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panose="020B0604020202020204"/>
              <a:buNone/>
              <a:defRPr/>
            </a:pPr>
            <a:r>
              <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BUÔN BÁN GIỮA TK XIX</a:t>
            </a:r>
            <a:endPar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67593" name="Text Box 9"/>
          <p:cNvSpPr txBox="1">
            <a:spLocks noChangeArrowheads="1"/>
          </p:cNvSpPr>
          <p:nvPr/>
        </p:nvSpPr>
        <p:spPr bwMode="auto">
          <a:xfrm>
            <a:off x="5029200" y="0"/>
            <a:ext cx="2686050" cy="323165"/>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panose="020B0604020202020204"/>
              <a:buNone/>
              <a:defRPr/>
            </a:pPr>
            <a:r>
              <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BUÔN BÁN ĐẦU TK XX</a:t>
            </a:r>
            <a:endPar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strips(downRight)">
                                      <p:cBhvr>
                                        <p:cTn id="7" dur="500"/>
                                        <p:tgtEl>
                                          <p:spTgt spid="67586"/>
                                        </p:tgtEl>
                                      </p:cBhvr>
                                    </p:animEffect>
                                  </p:childTnLst>
                                </p:cTn>
                              </p:par>
                              <p:par>
                                <p:cTn id="8" presetID="18" presetClass="entr" presetSubtype="6" fill="hold" nodeType="withEffect">
                                  <p:stCondLst>
                                    <p:cond delay="0"/>
                                  </p:stCondLst>
                                  <p:childTnLst>
                                    <p:set>
                                      <p:cBhvr>
                                        <p:cTn id="9" dur="1" fill="hold">
                                          <p:stCondLst>
                                            <p:cond delay="0"/>
                                          </p:stCondLst>
                                        </p:cTn>
                                        <p:tgtEl>
                                          <p:spTgt spid="67587"/>
                                        </p:tgtEl>
                                        <p:attrNameLst>
                                          <p:attrName>style.visibility</p:attrName>
                                        </p:attrNameLst>
                                      </p:cBhvr>
                                      <p:to>
                                        <p:strVal val="visible"/>
                                      </p:to>
                                    </p:set>
                                    <p:animEffect transition="in" filter="strips(downRight)">
                                      <p:cBhvr>
                                        <p:cTn id="10" dur="500"/>
                                        <p:tgtEl>
                                          <p:spTgt spid="67587"/>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67588"/>
                                        </p:tgtEl>
                                        <p:attrNameLst>
                                          <p:attrName>style.visibility</p:attrName>
                                        </p:attrNameLst>
                                      </p:cBhvr>
                                      <p:to>
                                        <p:strVal val="visible"/>
                                      </p:to>
                                    </p:set>
                                    <p:animEffect transition="in" filter="strips(downRight)">
                                      <p:cBhvr>
                                        <p:cTn id="13" dur="500"/>
                                        <p:tgtEl>
                                          <p:spTgt spid="67588"/>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7589"/>
                                        </p:tgtEl>
                                        <p:attrNameLst>
                                          <p:attrName>style.visibility</p:attrName>
                                        </p:attrNameLst>
                                      </p:cBhvr>
                                      <p:to>
                                        <p:strVal val="visible"/>
                                      </p:to>
                                    </p:set>
                                    <p:animEffect transition="in" filter="strips(downRight)">
                                      <p:cBhvr>
                                        <p:cTn id="16" dur="500"/>
                                        <p:tgtEl>
                                          <p:spTgt spid="67589"/>
                                        </p:tgtEl>
                                      </p:cBhvr>
                                    </p:animEffect>
                                  </p:childTnLst>
                                </p:cTn>
                              </p:par>
                              <p:par>
                                <p:cTn id="17" presetID="18" presetClass="entr" presetSubtype="6" fill="hold" nodeType="withEffect">
                                  <p:stCondLst>
                                    <p:cond delay="0"/>
                                  </p:stCondLst>
                                  <p:childTnLst>
                                    <p:set>
                                      <p:cBhvr>
                                        <p:cTn id="18" dur="1" fill="hold">
                                          <p:stCondLst>
                                            <p:cond delay="0"/>
                                          </p:stCondLst>
                                        </p:cTn>
                                        <p:tgtEl>
                                          <p:spTgt spid="67590"/>
                                        </p:tgtEl>
                                        <p:attrNameLst>
                                          <p:attrName>style.visibility</p:attrName>
                                        </p:attrNameLst>
                                      </p:cBhvr>
                                      <p:to>
                                        <p:strVal val="visible"/>
                                      </p:to>
                                    </p:set>
                                    <p:animEffect transition="in" filter="strips(downRight)">
                                      <p:cBhvr>
                                        <p:cTn id="19" dur="500"/>
                                        <p:tgtEl>
                                          <p:spTgt spid="67590"/>
                                        </p:tgtEl>
                                      </p:cBhvr>
                                    </p:animEffect>
                                  </p:childTnLst>
                                </p:cTn>
                              </p:par>
                              <p:par>
                                <p:cTn id="20" presetID="18" presetClass="entr" presetSubtype="6" fill="hold" nodeType="with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strips(downRight)">
                                      <p:cBhvr>
                                        <p:cTn id="22" dur="500"/>
                                        <p:tgtEl>
                                          <p:spTgt spid="67591"/>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67592"/>
                                        </p:tgtEl>
                                        <p:attrNameLst>
                                          <p:attrName>style.visibility</p:attrName>
                                        </p:attrNameLst>
                                      </p:cBhvr>
                                      <p:to>
                                        <p:strVal val="visible"/>
                                      </p:to>
                                    </p:set>
                                    <p:animEffect transition="in" filter="strips(downRight)">
                                      <p:cBhvr>
                                        <p:cTn id="25" dur="500"/>
                                        <p:tgtEl>
                                          <p:spTgt spid="67592"/>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67593"/>
                                        </p:tgtEl>
                                        <p:attrNameLst>
                                          <p:attrName>style.visibility</p:attrName>
                                        </p:attrNameLst>
                                      </p:cBhvr>
                                      <p:to>
                                        <p:strVal val="visible"/>
                                      </p:to>
                                    </p:set>
                                    <p:animEffect transition="in" filter="strips(downRight)">
                                      <p:cBhvr>
                                        <p:cTn id="28" dur="500"/>
                                        <p:tgtEl>
                                          <p:spTgt spid="67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9" grpId="0" animBg="1"/>
      <p:bldP spid="67592" grpId="0" animBg="1"/>
      <p:bldP spid="6759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4572001" cy="5159782"/>
            <a:chOff x="-1" y="0"/>
            <a:chExt cx="4572001" cy="3286972"/>
          </a:xfrm>
        </p:grpSpPr>
        <p:pic>
          <p:nvPicPr>
            <p:cNvPr id="6" name="Picture 2" descr="http://a8.vietbao.vn/images/vn888/hot/201007/1735113801-2-1283589784-dong-xuan-1.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572000" cy="29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 y="2992874"/>
              <a:ext cx="4572000" cy="2940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dirty="0" err="1">
                  <a:solidFill>
                    <a:srgbClr val="FF0000"/>
                  </a:solidFill>
                  <a:latin typeface="Times New Roman" panose="02020603050405020304" pitchFamily="18" charset="0"/>
                  <a:cs typeface="Times New Roman" panose="02020603050405020304" pitchFamily="18" charset="0"/>
                </a:rPr>
                <a:t>Chợ</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Đồng</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Xuân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thời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Pháp</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thuộc</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572000" y="24108"/>
            <a:ext cx="4572001" cy="5119391"/>
            <a:chOff x="4572000" y="15358"/>
            <a:chExt cx="4572001" cy="3261242"/>
          </a:xfrm>
        </p:grpSpPr>
        <p:pic>
          <p:nvPicPr>
            <p:cNvPr id="9" name="Picture 36" descr="Cho-SaiGon-truoc-va-sau-1975-NTDthongthai-GiaoducVietNam-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9455"/>
              <a:ext cx="4572000" cy="296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4572001" y="15358"/>
              <a:ext cx="4572000" cy="2940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dirty="0" err="1">
                  <a:solidFill>
                    <a:srgbClr val="FF0000"/>
                  </a:solidFill>
                  <a:latin typeface="Times New Roman" panose="02020603050405020304" pitchFamily="18" charset="0"/>
                  <a:cs typeface="Times New Roman" panose="02020603050405020304" pitchFamily="18" charset="0"/>
                </a:rPr>
                <a:t>Chợ</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Bến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Thành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thời</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Pháp</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thuộc</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8" descr="250px-T%E1%BB%9D_b%E1%BA%A1c_100_%C4%91%E1%BB%93ng_%C4%90%C3%B4ng_D%C6%B0%C6%A1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1999" y="-14288"/>
            <a:ext cx="4568429"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5" descr="1d12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86039"/>
            <a:ext cx="4568428" cy="253126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514408567_089063abea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47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
          <p:cNvSpPr txBox="1">
            <a:spLocks noChangeArrowheads="1"/>
          </p:cNvSpPr>
          <p:nvPr/>
        </p:nvSpPr>
        <p:spPr bwMode="auto">
          <a:xfrm>
            <a:off x="0" y="4728002"/>
            <a:ext cx="4572000"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Ngân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hàng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Đông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Dương</a:t>
            </a: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5603" name="Text Box 29"/>
          <p:cNvSpPr txBox="1">
            <a:spLocks noChangeArrowheads="1"/>
          </p:cNvSpPr>
          <p:nvPr/>
        </p:nvSpPr>
        <p:spPr bwMode="auto">
          <a:xfrm>
            <a:off x="4461273" y="2329013"/>
            <a:ext cx="4682727" cy="369332"/>
          </a:xfrm>
          <a:prstGeom prst="rect">
            <a:avLst/>
          </a:prstGeom>
          <a:solidFill>
            <a:srgbClr val="FFFDE3"/>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105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Tiền</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giấy</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Việt</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Nam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thời</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thuộc</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a:t>
            </a:r>
            <a:r>
              <a:rPr kumimoji="0" lang="en-US" altLang="en-US"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Pháp</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rPr>
              <a:t> </a:t>
            </a:r>
            <a:endPar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panose="020B0604020202020204"/>
            </a:endParaRPr>
          </a:p>
        </p:txBody>
      </p:sp>
      <p:grpSp>
        <p:nvGrpSpPr>
          <p:cNvPr id="2" name="Group 1"/>
          <p:cNvGrpSpPr/>
          <p:nvPr/>
        </p:nvGrpSpPr>
        <p:grpSpPr>
          <a:xfrm>
            <a:off x="-114300" y="-8571"/>
            <a:ext cx="4689870" cy="5198238"/>
            <a:chOff x="-114300" y="-8571"/>
            <a:chExt cx="4689870" cy="5198238"/>
          </a:xfrm>
        </p:grpSpPr>
        <p:pic>
          <p:nvPicPr>
            <p:cNvPr id="8" name="Picture 16" descr="THẺ THUẾ THÂN của người dân Việt Nam dưới thời thực dân Pháp thống trị"/>
            <p:cNvPicPr>
              <a:picLocks noChangeAspect="1" noChangeArrowheads="1"/>
            </p:cNvPicPr>
            <p:nvPr/>
          </p:nvPicPr>
          <p:blipFill rotWithShape="1">
            <a:blip r:embed="rId4">
              <a:extLst>
                <a:ext uri="{28A0092B-C50C-407E-A947-70E740481C1C}">
                  <a14:useLocalDpi xmlns:a14="http://schemas.microsoft.com/office/drawing/2010/main" val="0"/>
                </a:ext>
              </a:extLst>
            </a:blip>
            <a:srcRect l="10915" t="4157" r="10281" b="4217"/>
            <a:stretch>
              <a:fillRect/>
            </a:stretch>
          </p:blipFill>
          <p:spPr bwMode="auto">
            <a:xfrm>
              <a:off x="-114300" y="-8571"/>
              <a:ext cx="4682727" cy="436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3571" y="4358670"/>
              <a:ext cx="4571999" cy="830997"/>
            </a:xfrm>
            <a:prstGeom prst="rect">
              <a:avLst/>
            </a:prstGeom>
            <a:solidFill>
              <a:srgbClr val="FFFD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panose="020B0604020202020204"/>
                <a:buNone/>
                <a:defRPr/>
              </a:pP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Thẻ</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thuế</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thân</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của</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nhân</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dân</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en-US" altLang="en-US"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Việt</a:t>
              </a:r>
              <a:r>
                <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rPr>
                <a:t> Nam.</a:t>
              </a:r>
              <a:endParaRPr kumimoji="0" lang="en-US" altLang="en-US"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3)">
                                          <p:cBhvr>
                                            <p:cTn id="7" dur="1250"/>
                                            <p:tgtEl>
                                              <p:spTgt spid="25602"/>
                                            </p:tgtEl>
                                          </p:cBhvr>
                                        </p:animEffect>
                                      </p:childTnLst>
                                    </p:cTn>
                                  </p:par>
                                  <p:par>
                                    <p:cTn id="8" presetID="21" presetClass="entr" presetSubtype="3"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3)">
                                          <p:cBhvr>
                                            <p:cTn id="10" dur="1250"/>
                                            <p:tgtEl>
                                              <p:spTgt spid="25604"/>
                                            </p:tgtEl>
                                          </p:cBhvr>
                                        </p:animEffect>
                                      </p:childTnLst>
                                    </p:cTn>
                                  </p:par>
                                  <p:par>
                                    <p:cTn id="11" presetID="21" presetClass="entr" presetSubtype="3"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heel(3)">
                                          <p:cBhvr>
                                            <p:cTn id="13" dur="1250"/>
                                            <p:tgtEl>
                                              <p:spTgt spid="2560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wheel(3)">
                                          <p:cBhvr>
                                            <p:cTn id="16" dur="1250"/>
                                            <p:tgtEl>
                                              <p:spTgt spid="2560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heel(3)">
                                          <p:cBhvr>
                                            <p:cTn id="19" dur="1250"/>
                                            <p:tgtEl>
                                              <p:spTgt spid="2560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14:presetBounceEnd="5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50000">
                                          <p:cBhvr additive="base">
                                            <p:cTn id="24"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3)">
                                          <p:cBhvr>
                                            <p:cTn id="7" dur="1250"/>
                                            <p:tgtEl>
                                              <p:spTgt spid="25602"/>
                                            </p:tgtEl>
                                          </p:cBhvr>
                                        </p:animEffect>
                                      </p:childTnLst>
                                    </p:cTn>
                                  </p:par>
                                  <p:par>
                                    <p:cTn id="8" presetID="21" presetClass="entr" presetSubtype="3"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3)">
                                          <p:cBhvr>
                                            <p:cTn id="10" dur="1250"/>
                                            <p:tgtEl>
                                              <p:spTgt spid="25604"/>
                                            </p:tgtEl>
                                          </p:cBhvr>
                                        </p:animEffect>
                                      </p:childTnLst>
                                    </p:cTn>
                                  </p:par>
                                  <p:par>
                                    <p:cTn id="11" presetID="21" presetClass="entr" presetSubtype="3"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heel(3)">
                                          <p:cBhvr>
                                            <p:cTn id="13" dur="1250"/>
                                            <p:tgtEl>
                                              <p:spTgt spid="2560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wheel(3)">
                                          <p:cBhvr>
                                            <p:cTn id="16" dur="1250"/>
                                            <p:tgtEl>
                                              <p:spTgt spid="2560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heel(3)">
                                          <p:cBhvr>
                                            <p:cTn id="19" dur="1250"/>
                                            <p:tgtEl>
                                              <p:spTgt spid="2560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1591310" y="1384300"/>
            <a:ext cx="6600190" cy="2004060"/>
          </a:xfrm>
          <a:prstGeom prst="rect">
            <a:avLst/>
          </a:prstGeom>
          <a:solidFill>
            <a:srgbClr val="6A726F"/>
          </a:solidFill>
        </p:spPr>
        <p:txBody>
          <a:bodyPr spcFirstLastPara="1" wrap="square" lIns="91425" tIns="91425" rIns="91425" bIns="91425" anchor="ctr" anchorCtr="0">
            <a:noAutofit/>
          </a:bodyPr>
          <a:lstStyle/>
          <a:p>
            <a:pPr lvl="0"/>
            <a:r>
              <a:rPr lang="en-US" sz="2800" dirty="0" err="1">
                <a:solidFill>
                  <a:srgbClr val="FFFF00"/>
                </a:solidFill>
                <a:latin typeface="Times New Roman" panose="02020603050405020304" pitchFamily="18" charset="0"/>
                <a:cs typeface="Times New Roman" panose="02020603050405020304" pitchFamily="18" charset="0"/>
              </a:rPr>
              <a:t>Những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chuyển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hội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ở</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Việt</a:t>
            </a:r>
            <a:r>
              <a:rPr lang="en-US" sz="2800" dirty="0">
                <a:solidFill>
                  <a:srgbClr val="FFFF00"/>
                </a:solidFill>
                <a:latin typeface="Times New Roman" panose="02020603050405020304" pitchFamily="18" charset="0"/>
                <a:cs typeface="Times New Roman" panose="02020603050405020304" pitchFamily="18" charset="0"/>
              </a:rPr>
              <a:t> Nam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yêu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từ</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đầu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kỉ</a:t>
            </a:r>
            <a:r>
              <a:rPr lang="en-US" sz="2800" dirty="0">
                <a:solidFill>
                  <a:srgbClr val="FFFF00"/>
                </a:solidFill>
                <a:latin typeface="Times New Roman" panose="02020603050405020304" pitchFamily="18" charset="0"/>
                <a:cs typeface="Times New Roman" panose="02020603050405020304" pitchFamily="18" charset="0"/>
              </a:rPr>
              <a:t> XIX </a:t>
            </a:r>
            <a:r>
              <a:rPr lang="en-US" sz="2800" dirty="0" err="1">
                <a:solidFill>
                  <a:srgbClr val="FFFF00"/>
                </a:solidFill>
                <a:latin typeface="Times New Roman" panose="02020603050405020304" pitchFamily="18" charset="0"/>
                <a:cs typeface="Times New Roman" panose="02020603050405020304" pitchFamily="18" charset="0"/>
              </a:rPr>
              <a:t>đến</a:t>
            </a:r>
            <a:r>
              <a:rPr lang="en-US" sz="2800" dirty="0">
                <a:solidFill>
                  <a:srgbClr val="FFFF00"/>
                </a:solidFill>
                <a:latin typeface="Times New Roman" panose="02020603050405020304" pitchFamily="18" charset="0"/>
                <a:cs typeface="Times New Roman" panose="02020603050405020304" pitchFamily="18" charset="0"/>
              </a:rPr>
              <a:t> 1918</a:t>
            </a:r>
            <a:endParaRPr lang="en-US" sz="2800" dirty="0">
              <a:solidFill>
                <a:srgbClr val="FFFF00"/>
              </a:solidFill>
              <a:latin typeface="Times New Roman" panose="02020603050405020304" pitchFamily="18" charset="0"/>
              <a:cs typeface="Times New Roman" panose="02020603050405020304" pitchFamily="18" charset="0"/>
            </a:endParaRPr>
          </a:p>
        </p:txBody>
      </p:sp>
      <p:grpSp>
        <p:nvGrpSpPr>
          <p:cNvPr id="142" name="Google Shape;142;p14"/>
          <p:cNvGrpSpPr/>
          <p:nvPr/>
        </p:nvGrpSpPr>
        <p:grpSpPr>
          <a:xfrm>
            <a:off x="1241229" y="692155"/>
            <a:ext cx="832106" cy="832102"/>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3528324" y="614695"/>
            <a:ext cx="2363147"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a:t>
            </a:r>
            <a:endParaRPr lang="en-US" sz="44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250" autoRev="1" fill="hold">
                                          <p:stCondLst>
                                            <p:cond delay="0"/>
                                          </p:stCondLst>
                                        </p:cTn>
                                        <p:tgtEl>
                                          <p:spTgt spid="141"/>
                                        </p:tgtEl>
                                      </p:cBhvr>
                                      <p:to x="80000" y="100000"/>
                                    </p:animScale>
                                    <p:anim by="(#ppt_w*0.10)" calcmode="lin" valueType="num">
                                      <p:cBhvr>
                                        <p:cTn id="7" dur="250" autoRev="1" fill="hold">
                                          <p:stCondLst>
                                            <p:cond delay="0"/>
                                          </p:stCondLst>
                                        </p:cTn>
                                        <p:tgtEl>
                                          <p:spTgt spid="141"/>
                                        </p:tgtEl>
                                        <p:attrNameLst>
                                          <p:attrName>ppt_x</p:attrName>
                                        </p:attrNameLst>
                                      </p:cBhvr>
                                    </p:anim>
                                    <p:anim by="(-#ppt_w*0.10)" calcmode="lin" valueType="num">
                                      <p:cBhvr>
                                        <p:cTn id="8" dur="250" autoRev="1" fill="hold">
                                          <p:stCondLst>
                                            <p:cond delay="0"/>
                                          </p:stCondLst>
                                        </p:cTn>
                                        <p:tgtEl>
                                          <p:spTgt spid="141"/>
                                        </p:tgtEl>
                                        <p:attrNameLst>
                                          <p:attrName>ppt_y</p:attrName>
                                        </p:attrNameLst>
                                      </p:cBhvr>
                                    </p:anim>
                                    <p:animRot by="-480000">
                                      <p:cBhvr>
                                        <p:cTn id="9" dur="250" autoRev="1" fill="hold">
                                          <p:stCondLst>
                                            <p:cond delay="0"/>
                                          </p:stCondLst>
                                        </p:cTn>
                                        <p:tgtEl>
                                          <p:spTgt spid="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37604" y="1215782"/>
            <a:ext cx="378492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altLang="en-US" sz="2800" dirty="0">
                <a:solidFill>
                  <a:srgbClr val="0070C0"/>
                </a:solidFill>
                <a:latin typeface="Times New Roman" panose="02020603050405020304" pitchFamily="18" charset="0"/>
                <a:cs typeface="Times New Roman" panose="02020603050405020304" pitchFamily="18" charset="0"/>
              </a:rPr>
              <a:t>Tăng cường xây dựng hệ thống đường giao thông: Đường bộ, đường thủy, đường sắt…</a:t>
            </a:r>
            <a:endParaRPr lang="vi-VN" altLang="en-US" sz="2800" dirty="0">
              <a:solidFill>
                <a:srgbClr val="0070C0"/>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0" y="85193"/>
            <a:ext cx="3784923" cy="852824"/>
            <a:chOff x="254642" y="84725"/>
            <a:chExt cx="3784923" cy="852824"/>
          </a:xfrm>
        </p:grpSpPr>
        <p:sp>
          <p:nvSpPr>
            <p:cNvPr id="34" name="Terminator 33"/>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19"/>
            <p:cNvSpPr txBox="1">
              <a:spLocks noChangeArrowheads="1"/>
            </p:cNvSpPr>
            <p:nvPr/>
          </p:nvSpPr>
          <p:spPr bwMode="auto">
            <a:xfrm>
              <a:off x="439838" y="249199"/>
              <a:ext cx="317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Giao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tải</a:t>
              </a:r>
              <a:endParaRPr lang="en-US" altLang="en-US" sz="2800" b="1" dirty="0">
                <a:latin typeface="Times New Roman" panose="02020603050405020304" pitchFamily="18" charset="0"/>
                <a:cs typeface="Times New Roman" panose="02020603050405020304" pitchFamily="18" charset="0"/>
              </a:endParaRPr>
            </a:p>
          </p:txBody>
        </p:sp>
      </p:grpSp>
      <p:pic>
        <p:nvPicPr>
          <p:cNvPr id="11" name="Picture 4" descr="Top Steam Train Animated Gifs Stickers for Android &amp;amp; iOS | Gfycat"/>
          <p:cNvPicPr>
            <a:picLocks noChangeAspect="1" noChangeArrowheads="1"/>
          </p:cNvPicPr>
          <p:nvPr/>
        </p:nvPicPr>
        <p:blipFill rotWithShape="1">
          <a:blip r:embed="rId1"/>
          <a:srcRect l="15474" r="3733" b="8205"/>
          <a:stretch>
            <a:fillRect/>
          </a:stretch>
        </p:blipFill>
        <p:spPr bwMode="auto">
          <a:xfrm flipH="1">
            <a:off x="402214" y="2871788"/>
            <a:ext cx="3585443" cy="21865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inh2"/>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4572000" y="40028"/>
            <a:ext cx="4533404" cy="434147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3"/>
          <p:cNvSpPr>
            <a:spLocks noChangeArrowheads="1"/>
          </p:cNvSpPr>
          <p:nvPr/>
        </p:nvSpPr>
        <p:spPr bwMode="auto">
          <a:xfrm>
            <a:off x="5570322" y="4535830"/>
            <a:ext cx="3171464" cy="56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a:solidFill>
                  <a:srgbClr val="FF0000"/>
                </a:solidFill>
                <a:cs typeface="Arial" panose="020B0604020202020204" pitchFamily="34" charset="0"/>
              </a:rPr>
              <a:t>GA XE </a:t>
            </a:r>
            <a:r>
              <a:rPr lang="vi-VN" altLang="en-US" sz="2400" b="1" dirty="0">
                <a:solidFill>
                  <a:srgbClr val="FF0000"/>
                </a:solidFill>
                <a:cs typeface="Arial" panose="020B0604020202020204" pitchFamily="34" charset="0"/>
              </a:rPr>
              <a:t>Đ</a:t>
            </a:r>
            <a:r>
              <a:rPr lang="en-US" altLang="en-US" sz="2400" b="1" dirty="0">
                <a:solidFill>
                  <a:srgbClr val="FF0000"/>
                </a:solidFill>
                <a:cs typeface="Arial" panose="020B0604020202020204" pitchFamily="34" charset="0"/>
              </a:rPr>
              <a:t>IỆN SÀI GÒN</a:t>
            </a:r>
            <a:endParaRPr lang="en-US" altLang="en-US" sz="2400" b="1" dirty="0">
              <a:solidFill>
                <a:srgbClr val="FF000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7"/>
          <p:cNvGrpSpPr/>
          <p:nvPr/>
        </p:nvGrpSpPr>
        <p:grpSpPr bwMode="auto">
          <a:xfrm>
            <a:off x="4844783" y="0"/>
            <a:ext cx="4299217" cy="5144183"/>
            <a:chOff x="3216" y="528"/>
            <a:chExt cx="2544" cy="3377"/>
          </a:xfrm>
        </p:grpSpPr>
        <p:pic>
          <p:nvPicPr>
            <p:cNvPr id="51211" name="Picture 9" descr="train"/>
            <p:cNvPicPr>
              <a:picLocks noChangeAspect="1" noChangeArrowheads="1"/>
            </p:cNvPicPr>
            <p:nvPr/>
          </p:nvPicPr>
          <p:blipFill>
            <a:blip r:embed="rId1">
              <a:lum contrast="44000"/>
              <a:extLst>
                <a:ext uri="{28A0092B-C50C-407E-A947-70E740481C1C}">
                  <a14:useLocalDpi xmlns:a14="http://schemas.microsoft.com/office/drawing/2010/main" val="0"/>
                </a:ext>
              </a:extLst>
            </a:blip>
            <a:srcRect/>
            <a:stretch>
              <a:fillRect/>
            </a:stretch>
          </p:blipFill>
          <p:spPr bwMode="auto">
            <a:xfrm>
              <a:off x="3216" y="931"/>
              <a:ext cx="254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0"/>
            <p:cNvSpPr txBox="1">
              <a:spLocks noChangeArrowheads="1"/>
            </p:cNvSpPr>
            <p:nvPr/>
          </p:nvSpPr>
          <p:spPr bwMode="auto">
            <a:xfrm>
              <a:off x="3325" y="528"/>
              <a:ext cx="2435" cy="54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400" kern="1200" dirty="0" err="1">
                  <a:solidFill>
                    <a:srgbClr val="800000"/>
                  </a:solidFill>
                  <a:ea typeface="+mn-ea"/>
                </a:rPr>
                <a:t>Tuyến</a:t>
              </a:r>
              <a:r>
                <a:rPr lang="en-US" altLang="en-US" sz="2400" kern="1200" dirty="0">
                  <a:solidFill>
                    <a:srgbClr val="800000"/>
                  </a:solidFill>
                  <a:ea typeface="+mn-ea"/>
                </a:rPr>
                <a:t> </a:t>
              </a:r>
              <a:r>
                <a:rPr lang="en-US" altLang="en-US" sz="2400" kern="1200" dirty="0" err="1">
                  <a:solidFill>
                    <a:srgbClr val="800000"/>
                  </a:solidFill>
                  <a:ea typeface="+mn-ea"/>
                </a:rPr>
                <a:t>đường</a:t>
              </a:r>
              <a:r>
                <a:rPr lang="en-US" altLang="en-US" sz="2400" kern="1200" dirty="0">
                  <a:solidFill>
                    <a:srgbClr val="800000"/>
                  </a:solidFill>
                  <a:ea typeface="+mn-ea"/>
                </a:rPr>
                <a:t> </a:t>
              </a:r>
              <a:r>
                <a:rPr lang="en-US" altLang="en-US" sz="2400" kern="1200" dirty="0" err="1">
                  <a:solidFill>
                    <a:srgbClr val="800000"/>
                  </a:solidFill>
                  <a:ea typeface="+mn-ea"/>
                </a:rPr>
                <a:t>sắt</a:t>
              </a:r>
              <a:r>
                <a:rPr lang="en-US" altLang="en-US" sz="2400" kern="1200" dirty="0">
                  <a:solidFill>
                    <a:srgbClr val="800000"/>
                  </a:solidFill>
                  <a:ea typeface="+mn-ea"/>
                </a:rPr>
                <a:t> </a:t>
              </a:r>
              <a:r>
                <a:rPr lang="en-US" altLang="en-US" sz="2400" kern="1200" dirty="0" err="1">
                  <a:solidFill>
                    <a:srgbClr val="800000"/>
                  </a:solidFill>
                  <a:ea typeface="+mn-ea"/>
                </a:rPr>
                <a:t>xuyên</a:t>
              </a:r>
              <a:r>
                <a:rPr lang="en-US" altLang="en-US" sz="2400" kern="1200" dirty="0">
                  <a:solidFill>
                    <a:srgbClr val="800000"/>
                  </a:solidFill>
                  <a:ea typeface="+mn-ea"/>
                </a:rPr>
                <a:t> </a:t>
              </a:r>
              <a:r>
                <a:rPr lang="en-US" altLang="en-US" sz="2400" kern="1200" dirty="0" err="1">
                  <a:solidFill>
                    <a:srgbClr val="800000"/>
                  </a:solidFill>
                  <a:ea typeface="+mn-ea"/>
                </a:rPr>
                <a:t>Việt</a:t>
              </a:r>
              <a:r>
                <a:rPr lang="en-US" altLang="en-US" sz="2400" kern="1200" dirty="0">
                  <a:solidFill>
                    <a:srgbClr val="800000"/>
                  </a:solidFill>
                  <a:ea typeface="+mn-ea"/>
                </a:rPr>
                <a:t> </a:t>
              </a:r>
              <a:r>
                <a:rPr lang="en-US" altLang="en-US" sz="2400" kern="1200" dirty="0" err="1">
                  <a:solidFill>
                    <a:srgbClr val="800000"/>
                  </a:solidFill>
                  <a:ea typeface="+mn-ea"/>
                </a:rPr>
                <a:t>được</a:t>
              </a:r>
              <a:r>
                <a:rPr lang="en-US" altLang="en-US" sz="2400" kern="1200" dirty="0">
                  <a:solidFill>
                    <a:srgbClr val="800000"/>
                  </a:solidFill>
                  <a:ea typeface="+mn-ea"/>
                </a:rPr>
                <a:t> </a:t>
              </a:r>
              <a:r>
                <a:rPr lang="en-US" altLang="en-US" sz="2400" kern="1200" dirty="0" err="1">
                  <a:solidFill>
                    <a:srgbClr val="800000"/>
                  </a:solidFill>
                  <a:ea typeface="+mn-ea"/>
                </a:rPr>
                <a:t>xây</a:t>
              </a:r>
              <a:r>
                <a:rPr lang="en-US" altLang="en-US" sz="2400" kern="1200" dirty="0">
                  <a:solidFill>
                    <a:srgbClr val="800000"/>
                  </a:solidFill>
                  <a:ea typeface="+mn-ea"/>
                </a:rPr>
                <a:t> </a:t>
              </a:r>
              <a:r>
                <a:rPr lang="en-US" altLang="en-US" sz="2400" kern="1200" dirty="0" err="1">
                  <a:solidFill>
                    <a:srgbClr val="800000"/>
                  </a:solidFill>
                  <a:ea typeface="+mn-ea"/>
                </a:rPr>
                <a:t>dựng</a:t>
              </a:r>
              <a:r>
                <a:rPr lang="en-US" altLang="en-US" sz="2400" kern="1200" dirty="0">
                  <a:solidFill>
                    <a:srgbClr val="800000"/>
                  </a:solidFill>
                  <a:ea typeface="+mn-ea"/>
                </a:rPr>
                <a:t> </a:t>
              </a:r>
              <a:r>
                <a:rPr lang="en-US" altLang="en-US" sz="2400" kern="1200" dirty="0" err="1">
                  <a:solidFill>
                    <a:srgbClr val="800000"/>
                  </a:solidFill>
                  <a:ea typeface="+mn-ea"/>
                </a:rPr>
                <a:t>từ</a:t>
              </a:r>
              <a:r>
                <a:rPr lang="en-US" altLang="en-US" sz="2400" kern="1200" dirty="0">
                  <a:solidFill>
                    <a:srgbClr val="800000"/>
                  </a:solidFill>
                  <a:ea typeface="+mn-ea"/>
                </a:rPr>
                <a:t> 1902</a:t>
              </a:r>
              <a:endParaRPr lang="en-US" altLang="en-US" sz="2400" kern="1200" dirty="0">
                <a:solidFill>
                  <a:srgbClr val="800000"/>
                </a:solidFill>
                <a:ea typeface="+mn-ea"/>
              </a:endParaRPr>
            </a:p>
          </p:txBody>
        </p:sp>
      </p:grpSp>
      <p:grpSp>
        <p:nvGrpSpPr>
          <p:cNvPr id="51203" name="Group 2"/>
          <p:cNvGrpSpPr/>
          <p:nvPr/>
        </p:nvGrpSpPr>
        <p:grpSpPr bwMode="auto">
          <a:xfrm>
            <a:off x="0" y="0"/>
            <a:ext cx="5029200" cy="5143500"/>
            <a:chOff x="1152" y="0"/>
            <a:chExt cx="3696" cy="4320"/>
          </a:xfrm>
        </p:grpSpPr>
        <p:pic>
          <p:nvPicPr>
            <p:cNvPr id="51206" name="Picture 3" descr="vietmap2[1]"/>
            <p:cNvPicPr>
              <a:picLocks noChangeAspect="1" noChangeArrowheads="1"/>
            </p:cNvPicPr>
            <p:nvPr/>
          </p:nvPicPr>
          <p:blipFill>
            <a:blip r:embed="rId2">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Oval 4"/>
            <p:cNvSpPr>
              <a:spLocks noChangeArrowheads="1"/>
            </p:cNvSpPr>
            <p:nvPr/>
          </p:nvSpPr>
          <p:spPr bwMode="auto">
            <a:xfrm>
              <a:off x="2976" y="672"/>
              <a:ext cx="96" cy="96"/>
            </a:xfrm>
            <a:prstGeom prst="ellipse">
              <a:avLst/>
            </a:prstGeom>
            <a:solidFill>
              <a:srgbClr val="F81651"/>
            </a:solidFill>
            <a:ln w="28575">
              <a:solidFill>
                <a:srgbClr val="FF0000"/>
              </a:solidFill>
              <a:rou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sp>
          <p:nvSpPr>
            <p:cNvPr id="51208" name="Oval 5"/>
            <p:cNvSpPr>
              <a:spLocks noChangeArrowheads="1"/>
            </p:cNvSpPr>
            <p:nvPr/>
          </p:nvSpPr>
          <p:spPr bwMode="auto">
            <a:xfrm>
              <a:off x="3600" y="1968"/>
              <a:ext cx="96" cy="96"/>
            </a:xfrm>
            <a:prstGeom prst="ellipse">
              <a:avLst/>
            </a:prstGeom>
            <a:solidFill>
              <a:srgbClr val="F81651"/>
            </a:solidFill>
            <a:ln w="28575">
              <a:solidFill>
                <a:srgbClr val="FF0000"/>
              </a:solidFill>
              <a:rou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sp>
          <p:nvSpPr>
            <p:cNvPr id="51209" name="Oval 6"/>
            <p:cNvSpPr>
              <a:spLocks noChangeArrowheads="1"/>
            </p:cNvSpPr>
            <p:nvPr/>
          </p:nvSpPr>
          <p:spPr bwMode="auto">
            <a:xfrm>
              <a:off x="3408" y="3552"/>
              <a:ext cx="96" cy="96"/>
            </a:xfrm>
            <a:prstGeom prst="ellipse">
              <a:avLst/>
            </a:prstGeom>
            <a:solidFill>
              <a:srgbClr val="F81651"/>
            </a:solidFill>
            <a:ln w="28575">
              <a:solidFill>
                <a:srgbClr val="FF0000"/>
              </a:solidFill>
              <a:rou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grpSp>
      <p:sp>
        <p:nvSpPr>
          <p:cNvPr id="272395" name="Freeform 11"/>
          <p:cNvSpPr/>
          <p:nvPr/>
        </p:nvSpPr>
        <p:spPr bwMode="auto">
          <a:xfrm>
            <a:off x="2366682" y="857250"/>
            <a:ext cx="1775012" cy="3486150"/>
          </a:xfrm>
          <a:custGeom>
            <a:avLst/>
            <a:gdLst>
              <a:gd name="T0" fmla="*/ 372361178 w 1296"/>
              <a:gd name="T1" fmla="*/ 0 h 3201"/>
              <a:gd name="T2" fmla="*/ 340501111 w 1296"/>
              <a:gd name="T3" fmla="*/ 50607441 h 3201"/>
              <a:gd name="T4" fmla="*/ 244922322 w 1296"/>
              <a:gd name="T5" fmla="*/ 118082577 h 3201"/>
              <a:gd name="T6" fmla="*/ 197132222 w 1296"/>
              <a:gd name="T7" fmla="*/ 269903447 h 3201"/>
              <a:gd name="T8" fmla="*/ 181202189 w 1296"/>
              <a:gd name="T9" fmla="*/ 320510888 h 3201"/>
              <a:gd name="T10" fmla="*/ 133412089 w 1296"/>
              <a:gd name="T11" fmla="*/ 826579488 h 3201"/>
              <a:gd name="T12" fmla="*/ 308641044 w 1296"/>
              <a:gd name="T13" fmla="*/ 1467599812 h 3201"/>
              <a:gd name="T14" fmla="*/ 356431144 w 1296"/>
              <a:gd name="T15" fmla="*/ 1653157524 h 3201"/>
              <a:gd name="T16" fmla="*/ 372361178 w 1296"/>
              <a:gd name="T17" fmla="*/ 1703764965 h 3201"/>
              <a:gd name="T18" fmla="*/ 659098956 w 1296"/>
              <a:gd name="T19" fmla="*/ 1754370954 h 3201"/>
              <a:gd name="T20" fmla="*/ 722817678 w 1296"/>
              <a:gd name="T21" fmla="*/ 1855585835 h 3201"/>
              <a:gd name="T22" fmla="*/ 738747711 w 1296"/>
              <a:gd name="T23" fmla="*/ 1906191824 h 3201"/>
              <a:gd name="T24" fmla="*/ 786537811 w 1296"/>
              <a:gd name="T25" fmla="*/ 1923060971 h 3201"/>
              <a:gd name="T26" fmla="*/ 850256533 w 1296"/>
              <a:gd name="T27" fmla="*/ 2074881842 h 3201"/>
              <a:gd name="T28" fmla="*/ 1089205622 w 1296"/>
              <a:gd name="T29" fmla="*/ 2147483646 h 3201"/>
              <a:gd name="T30" fmla="*/ 1168854378 w 1296"/>
              <a:gd name="T31" fmla="*/ 2147483646 h 3201"/>
              <a:gd name="T32" fmla="*/ 1200714444 w 1296"/>
              <a:gd name="T33" fmla="*/ 2147483646 h 3201"/>
              <a:gd name="T34" fmla="*/ 1248504544 w 1296"/>
              <a:gd name="T35" fmla="*/ 2147483646 h 3201"/>
              <a:gd name="T36" fmla="*/ 1312223267 w 1296"/>
              <a:gd name="T37" fmla="*/ 2147483646 h 3201"/>
              <a:gd name="T38" fmla="*/ 1375943400 w 1296"/>
              <a:gd name="T39" fmla="*/ 2147483646 h 3201"/>
              <a:gd name="T40" fmla="*/ 1439662122 w 1296"/>
              <a:gd name="T41" fmla="*/ 2147483646 h 3201"/>
              <a:gd name="T42" fmla="*/ 1598961044 w 1296"/>
              <a:gd name="T43" fmla="*/ 2147483646 h 3201"/>
              <a:gd name="T44" fmla="*/ 1662681178 w 1296"/>
              <a:gd name="T45" fmla="*/ 2147483646 h 3201"/>
              <a:gd name="T46" fmla="*/ 1758259967 w 1296"/>
              <a:gd name="T47" fmla="*/ 2147483646 h 3201"/>
              <a:gd name="T48" fmla="*/ 1981279022 w 1296"/>
              <a:gd name="T49" fmla="*/ 2147483646 h 3201"/>
              <a:gd name="T50" fmla="*/ 2092787844 w 1296"/>
              <a:gd name="T51" fmla="*/ 2147483646 h 3201"/>
              <a:gd name="T52" fmla="*/ 2140576533 w 1296"/>
              <a:gd name="T53" fmla="*/ 2147483646 h 3201"/>
              <a:gd name="T54" fmla="*/ 2147483646 w 1296"/>
              <a:gd name="T55" fmla="*/ 2147483646 h 3201"/>
              <a:gd name="T56" fmla="*/ 2147483646 w 1296"/>
              <a:gd name="T57" fmla="*/ 2147483646 h 3201"/>
              <a:gd name="T58" fmla="*/ 2147483646 w 1296"/>
              <a:gd name="T59" fmla="*/ 2147483646 h 3201"/>
              <a:gd name="T60" fmla="*/ 2147483646 w 1296"/>
              <a:gd name="T61" fmla="*/ 2147483646 h 3201"/>
              <a:gd name="T62" fmla="*/ 2147483646 w 1296"/>
              <a:gd name="T63" fmla="*/ 2147483646 h 3201"/>
              <a:gd name="T64" fmla="*/ 2147483646 w 1296"/>
              <a:gd name="T65" fmla="*/ 2147483646 h 3201"/>
              <a:gd name="T66" fmla="*/ 2147483646 w 1296"/>
              <a:gd name="T67" fmla="*/ 2147483646 h 3201"/>
              <a:gd name="T68" fmla="*/ 2147483646 w 1296"/>
              <a:gd name="T69" fmla="*/ 2147483646 h 3201"/>
              <a:gd name="T70" fmla="*/ 2147483646 w 1296"/>
              <a:gd name="T71" fmla="*/ 2147483646 h 3201"/>
              <a:gd name="T72" fmla="*/ 2044997744 w 1296"/>
              <a:gd name="T73" fmla="*/ 2147483646 h 3201"/>
              <a:gd name="T74" fmla="*/ 1949418956 w 1296"/>
              <a:gd name="T75" fmla="*/ 2147483646 h 3201"/>
              <a:gd name="T76" fmla="*/ 1821980100 w 1296"/>
              <a:gd name="T77" fmla="*/ 2147483646 h 3201"/>
              <a:gd name="T78" fmla="*/ 1057345556 w 1296"/>
              <a:gd name="T79" fmla="*/ 2147483646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76200" cap="flat" cmpd="sng">
            <a:solidFill>
              <a:srgbClr val="FF3300"/>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Times New Roman" panose="02020603050405020304" pitchFamily="18" charset="0"/>
              <a:ea typeface="+mn-ea"/>
              <a:cs typeface="Times New Roman" panose="02020603050405020304" pitchFamily="18" charset="0"/>
            </a:endParaRPr>
          </a:p>
        </p:txBody>
      </p:sp>
      <p:sp>
        <p:nvSpPr>
          <p:cNvPr id="51205" name="Line 12"/>
          <p:cNvSpPr>
            <a:spLocks noChangeShapeType="1"/>
          </p:cNvSpPr>
          <p:nvPr/>
        </p:nvSpPr>
        <p:spPr bwMode="auto">
          <a:xfrm>
            <a:off x="2588559" y="914400"/>
            <a:ext cx="73959" cy="171450"/>
          </a:xfrm>
          <a:prstGeom prst="line">
            <a:avLst/>
          </a:prstGeom>
          <a:noFill/>
          <a:ln w="9525">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Times New Roman" panose="02020603050405020304" pitchFamily="18" charset="0"/>
              <a:ea typeface="+mn-ea"/>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checkerboard(across)">
                                      <p:cBhvr>
                                        <p:cTn id="7" dur="500"/>
                                        <p:tgtEl>
                                          <p:spTgt spid="51202"/>
                                        </p:tgtEl>
                                      </p:cBhvr>
                                    </p:animEffect>
                                  </p:childTnLst>
                                </p:cTn>
                              </p:par>
                              <p:par>
                                <p:cTn id="8" presetID="5" presetClass="entr" presetSubtype="10" fill="hold" nodeType="withEffect">
                                  <p:stCondLst>
                                    <p:cond delay="0"/>
                                  </p:stCondLst>
                                  <p:childTnLst>
                                    <p:set>
                                      <p:cBhvr>
                                        <p:cTn id="9" dur="1" fill="hold">
                                          <p:stCondLst>
                                            <p:cond delay="0"/>
                                          </p:stCondLst>
                                        </p:cTn>
                                        <p:tgtEl>
                                          <p:spTgt spid="51203"/>
                                        </p:tgtEl>
                                        <p:attrNameLst>
                                          <p:attrName>style.visibility</p:attrName>
                                        </p:attrNameLst>
                                      </p:cBhvr>
                                      <p:to>
                                        <p:strVal val="visible"/>
                                      </p:to>
                                    </p:set>
                                    <p:animEffect transition="in" filter="checkerboard(across)">
                                      <p:cBhvr>
                                        <p:cTn id="10" dur="500"/>
                                        <p:tgtEl>
                                          <p:spTgt spid="5120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1205"/>
                                        </p:tgtEl>
                                        <p:attrNameLst>
                                          <p:attrName>style.visibility</p:attrName>
                                        </p:attrNameLst>
                                      </p:cBhvr>
                                      <p:to>
                                        <p:strVal val="visible"/>
                                      </p:to>
                                    </p:set>
                                    <p:animEffect transition="in" filter="checkerboard(across)">
                                      <p:cBhvr>
                                        <p:cTn id="13" dur="500"/>
                                        <p:tgtEl>
                                          <p:spTgt spid="51205"/>
                                        </p:tgtEl>
                                      </p:cBhvr>
                                    </p:animEffect>
                                  </p:childTnLst>
                                </p:cTn>
                              </p:par>
                            </p:childTnLst>
                          </p:cTn>
                        </p:par>
                        <p:par>
                          <p:cTn id="14" fill="hold">
                            <p:stCondLst>
                              <p:cond delay="500"/>
                            </p:stCondLst>
                            <p:childTnLst>
                              <p:par>
                                <p:cTn id="15" presetID="22" presetClass="entr" presetSubtype="1" repeatCount="indefinite" fill="hold" grpId="0" nodeType="afterEffect">
                                  <p:stCondLst>
                                    <p:cond delay="0"/>
                                  </p:stCondLst>
                                  <p:endCondLst>
                                    <p:cond evt="onNext" delay="0">
                                      <p:tgtEl>
                                        <p:sldTgt/>
                                      </p:tgtEl>
                                    </p:cond>
                                  </p:endCondLst>
                                  <p:childTnLst>
                                    <p:set>
                                      <p:cBhvr>
                                        <p:cTn id="16" dur="1" fill="hold">
                                          <p:stCondLst>
                                            <p:cond delay="0"/>
                                          </p:stCondLst>
                                        </p:cTn>
                                        <p:tgtEl>
                                          <p:spTgt spid="272395"/>
                                        </p:tgtEl>
                                        <p:attrNameLst>
                                          <p:attrName>style.visibility</p:attrName>
                                        </p:attrNameLst>
                                      </p:cBhvr>
                                      <p:to>
                                        <p:strVal val="visible"/>
                                      </p:to>
                                    </p:set>
                                    <p:animEffect transition="in" filter="wipe(up)">
                                      <p:cBhvr>
                                        <p:cTn id="17" dur="2000"/>
                                        <p:tgtEl>
                                          <p:spTgt spid="272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animBg="1"/>
      <p:bldP spid="5120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6"/>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0" y="0"/>
            <a:ext cx="4629150" cy="2571750"/>
          </a:xfrm>
          <a:noFill/>
        </p:spPr>
      </p:pic>
      <p:sp>
        <p:nvSpPr>
          <p:cNvPr id="23555" name="Rectangle 4"/>
          <p:cNvSpPr>
            <a:spLocks noChangeArrowheads="1"/>
          </p:cNvSpPr>
          <p:nvPr/>
        </p:nvSpPr>
        <p:spPr bwMode="auto">
          <a:xfrm>
            <a:off x="0" y="2245014"/>
            <a:ext cx="4572000" cy="3231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Tuyến</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đường</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sắt</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xuyên</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Việt</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được</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xây</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dựng</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từ</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1902</a:t>
            </a:r>
            <a:endParaRPr lang="en-US" altLang="en-US" sz="1500" b="1" i="1"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3556" name="Picture 18" descr="buoi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4400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p:cNvSpPr txBox="1">
            <a:spLocks noChangeArrowheads="1"/>
          </p:cNvSpPr>
          <p:nvPr/>
        </p:nvSpPr>
        <p:spPr bwMode="auto">
          <a:xfrm>
            <a:off x="7186612" y="2270018"/>
            <a:ext cx="1943100"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US" sz="1500" b="1" i="1" kern="1200">
                <a:solidFill>
                  <a:srgbClr val="0000FF"/>
                </a:solidFill>
                <a:latin typeface="Times New Roman" panose="02020603050405020304" pitchFamily="18" charset="0"/>
                <a:ea typeface="+mn-ea"/>
                <a:cs typeface="Times New Roman" panose="02020603050405020304" pitchFamily="18" charset="0"/>
              </a:rPr>
              <a:t>Cầu Long Biên</a:t>
            </a:r>
            <a:endParaRPr lang="en-US" altLang="en-US" sz="1500" b="1" i="1" kern="1200">
              <a:solidFill>
                <a:srgbClr val="0000FF"/>
              </a:solidFill>
              <a:latin typeface="Times New Roman" panose="02020603050405020304" pitchFamily="18" charset="0"/>
              <a:ea typeface="+mn-ea"/>
              <a:cs typeface="Times New Roman" panose="02020603050405020304" pitchFamily="18" charset="0"/>
            </a:endParaRPr>
          </a:p>
        </p:txBody>
      </p:sp>
      <p:pic>
        <p:nvPicPr>
          <p:cNvPr id="23558" name="Picture 16" descr="220px-Myth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93183"/>
            <a:ext cx="4557712" cy="2550317"/>
          </a:xfrm>
          <a:prstGeom prst="rect">
            <a:avLst/>
          </a:prstGeom>
          <a:solidFill>
            <a:schemeClr val="bg1"/>
          </a:solidFill>
          <a:ln>
            <a:noFill/>
          </a:ln>
        </p:spPr>
      </p:pic>
      <p:sp>
        <p:nvSpPr>
          <p:cNvPr id="23559" name="TextBox 9"/>
          <p:cNvSpPr txBox="1">
            <a:spLocks noChangeArrowheads="1"/>
          </p:cNvSpPr>
          <p:nvPr/>
        </p:nvSpPr>
        <p:spPr bwMode="auto">
          <a:xfrm>
            <a:off x="7500937" y="4866085"/>
            <a:ext cx="1628775"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Ga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xe</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lửa</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Mĩ</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Tho</a:t>
            </a:r>
            <a:endParaRPr lang="en-US" altLang="en-US" sz="1500" b="1" i="1"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3560" name="Picture 10" descr="Cầu Hàm Rồng.jpg"/>
          <p:cNvPicPr>
            <a:picLocks noChangeAspect="1"/>
          </p:cNvPicPr>
          <p:nvPr/>
        </p:nvPicPr>
        <p:blipFill rotWithShape="1">
          <a:blip r:embed="rId4">
            <a:extLst>
              <a:ext uri="{28A0092B-C50C-407E-A947-70E740481C1C}">
                <a14:useLocalDpi xmlns:a14="http://schemas.microsoft.com/office/drawing/2010/main" val="0"/>
              </a:ext>
            </a:extLst>
          </a:blip>
          <a:srcRect l="2744" t="4269" r="4878" b="5487"/>
          <a:stretch>
            <a:fillRect/>
          </a:stretch>
        </p:blipFill>
        <p:spPr bwMode="auto">
          <a:xfrm>
            <a:off x="14288" y="2593183"/>
            <a:ext cx="4557712" cy="2550316"/>
          </a:xfrm>
          <a:prstGeom prst="rect">
            <a:avLst/>
          </a:prstGeom>
          <a:solidFill>
            <a:schemeClr val="bg1"/>
          </a:solidFill>
          <a:ln>
            <a:noFill/>
          </a:ln>
        </p:spPr>
      </p:pic>
      <p:sp>
        <p:nvSpPr>
          <p:cNvPr id="23561" name="Rectangle 11"/>
          <p:cNvSpPr>
            <a:spLocks noChangeArrowheads="1"/>
          </p:cNvSpPr>
          <p:nvPr/>
        </p:nvSpPr>
        <p:spPr bwMode="auto">
          <a:xfrm>
            <a:off x="14288" y="4813193"/>
            <a:ext cx="1787129"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Cầu</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Hàm</a:t>
            </a:r>
            <a:r>
              <a:rPr lang="en-US" altLang="en-US"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US" sz="1500" b="1" i="1" kern="1200" dirty="0" err="1">
                <a:solidFill>
                  <a:srgbClr val="0000FF"/>
                </a:solidFill>
                <a:latin typeface="Times New Roman" panose="02020603050405020304" pitchFamily="18" charset="0"/>
                <a:ea typeface="+mn-ea"/>
                <a:cs typeface="Times New Roman" panose="02020603050405020304" pitchFamily="18" charset="0"/>
              </a:rPr>
              <a:t>Rồng</a:t>
            </a:r>
            <a:endParaRPr lang="en-US" altLang="en-US" sz="1500" b="1" i="1" kern="1200" dirty="0">
              <a:solidFill>
                <a:srgbClr val="0000FF"/>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heel(3)">
                                      <p:cBhvr>
                                        <p:cTn id="7" dur="1500"/>
                                        <p:tgtEl>
                                          <p:spTgt spid="23554"/>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wheel(3)">
                                      <p:cBhvr>
                                        <p:cTn id="10" dur="1500"/>
                                        <p:tgtEl>
                                          <p:spTgt spid="23555"/>
                                        </p:tgtEl>
                                      </p:cBhvr>
                                    </p:animEffect>
                                  </p:childTnLst>
                                </p:cTn>
                              </p:par>
                              <p:par>
                                <p:cTn id="11" presetID="21" presetClass="entr" presetSubtype="3"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wheel(3)">
                                      <p:cBhvr>
                                        <p:cTn id="13" dur="1500"/>
                                        <p:tgtEl>
                                          <p:spTgt spid="23556"/>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wheel(3)">
                                      <p:cBhvr>
                                        <p:cTn id="16" dur="1500"/>
                                        <p:tgtEl>
                                          <p:spTgt spid="23557"/>
                                        </p:tgtEl>
                                      </p:cBhvr>
                                    </p:animEffect>
                                  </p:childTnLst>
                                </p:cTn>
                              </p:par>
                              <p:par>
                                <p:cTn id="17" presetID="21" presetClass="entr" presetSubtype="3"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wheel(3)">
                                      <p:cBhvr>
                                        <p:cTn id="19" dur="1500"/>
                                        <p:tgtEl>
                                          <p:spTgt spid="23558"/>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wheel(3)">
                                      <p:cBhvr>
                                        <p:cTn id="22" dur="1500"/>
                                        <p:tgtEl>
                                          <p:spTgt spid="23559"/>
                                        </p:tgtEl>
                                      </p:cBhvr>
                                    </p:animEffect>
                                  </p:childTnLst>
                                </p:cTn>
                              </p:par>
                              <p:par>
                                <p:cTn id="23" presetID="21" presetClass="entr" presetSubtype="3" fill="hold" nodeType="withEffect">
                                  <p:stCondLst>
                                    <p:cond delay="0"/>
                                  </p:stCondLst>
                                  <p:childTnLst>
                                    <p:set>
                                      <p:cBhvr>
                                        <p:cTn id="24" dur="1" fill="hold">
                                          <p:stCondLst>
                                            <p:cond delay="0"/>
                                          </p:stCondLst>
                                        </p:cTn>
                                        <p:tgtEl>
                                          <p:spTgt spid="23560"/>
                                        </p:tgtEl>
                                        <p:attrNameLst>
                                          <p:attrName>style.visibility</p:attrName>
                                        </p:attrNameLst>
                                      </p:cBhvr>
                                      <p:to>
                                        <p:strVal val="visible"/>
                                      </p:to>
                                    </p:set>
                                    <p:animEffect transition="in" filter="wheel(3)">
                                      <p:cBhvr>
                                        <p:cTn id="25" dur="1500"/>
                                        <p:tgtEl>
                                          <p:spTgt spid="23560"/>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23561"/>
                                        </p:tgtEl>
                                        <p:attrNameLst>
                                          <p:attrName>style.visibility</p:attrName>
                                        </p:attrNameLst>
                                      </p:cBhvr>
                                      <p:to>
                                        <p:strVal val="visible"/>
                                      </p:to>
                                    </p:set>
                                    <p:animEffect transition="in" filter="wheel(3)">
                                      <p:cBhvr>
                                        <p:cTn id="28" dur="1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7" grpId="0" animBg="1"/>
      <p:bldP spid="23559" grpId="0" animBg="1"/>
      <p:bldP spid="235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556649" y="1544548"/>
            <a:ext cx="3542538" cy="515952"/>
          </a:xfrm>
          <a:prstGeom prst="rect">
            <a:avLst/>
          </a:prstGeom>
        </p:spPr>
        <p:txBody>
          <a:bodyPr spcFirstLastPara="1" wrap="square" lIns="91425" tIns="91425" rIns="91425" bIns="91425" anchor="b" anchorCtr="0">
            <a:noAutofit/>
          </a:bodyPr>
          <a:lstStyle/>
          <a:p>
            <a:pPr lvl="0"/>
            <a:r>
              <a:rPr lang="vi-VN" sz="2800" b="1" dirty="0">
                <a:solidFill>
                  <a:srgbClr val="C00000"/>
                </a:solidFill>
                <a:latin typeface="Times New Roman" panose="02020603050405020304" pitchFamily="18" charset="0"/>
                <a:cs typeface="Times New Roman" panose="02020603050405020304" pitchFamily="18" charset="0"/>
              </a:rPr>
              <a:t>2. Chính sách kinh tế</a:t>
            </a:r>
            <a:endParaRPr lang="vi-VN" sz="2800" b="1" dirty="0">
              <a:solidFill>
                <a:srgbClr val="C0000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
        <p:nvSpPr>
          <p:cNvPr id="19" name="Google Shape;193;p19"/>
          <p:cNvSpPr txBox="1"/>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sp>
        <p:nvSpPr>
          <p:cNvPr id="20" name="Google Shape;193;p19"/>
          <p:cNvSpPr txBox="1"/>
          <p:nvPr/>
        </p:nvSpPr>
        <p:spPr bwMode="auto">
          <a:xfrm>
            <a:off x="556649" y="2181430"/>
            <a:ext cx="5114946" cy="5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noAutofit/>
          </a:bodyPr>
          <a:lstStyle>
            <a:lvl1pPr lvl="0" algn="ctr" rtl="0" eaLnBrk="0" fontAlgn="base" hangingPunct="0">
              <a:spcBef>
                <a:spcPts val="0"/>
              </a:spcBef>
              <a:spcAft>
                <a:spcPts val="0"/>
              </a:spcAft>
              <a:buSzPts val="3600"/>
              <a:buNone/>
              <a:defRPr sz="3300" kern="1200">
                <a:solidFill>
                  <a:schemeClr val="tx2"/>
                </a:solidFill>
                <a:latin typeface="+mj-lt"/>
                <a:ea typeface="+mj-ea"/>
                <a:cs typeface="+mj-cs"/>
              </a:defRPr>
            </a:lvl1pPr>
            <a:lvl2pPr lvl="1"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2pPr>
            <a:lvl3pPr lvl="2"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3pPr>
            <a:lvl4pPr lvl="3"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4pPr>
            <a:lvl5pPr lvl="4"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5pPr>
            <a:lvl6pPr marL="342900" lvl="5"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6pPr>
            <a:lvl7pPr marL="685800" lvl="6"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7pPr>
            <a:lvl8pPr marL="1028700" lvl="7"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8pPr>
            <a:lvl9pPr marL="1371600" lvl="8"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9pPr>
          </a:lstStyle>
          <a:p>
            <a:pPr>
              <a:buClrTx/>
              <a:buFontTx/>
            </a:pPr>
            <a:r>
              <a:rPr lang="vi-VN" sz="2800" b="1" dirty="0">
                <a:solidFill>
                  <a:srgbClr val="C00000"/>
                </a:solidFill>
                <a:latin typeface="Times New Roman" panose="02020603050405020304" pitchFamily="18" charset="0"/>
                <a:cs typeface="Times New Roman" panose="02020603050405020304" pitchFamily="18" charset="0"/>
              </a:rPr>
              <a:t>3. Chính sách văn hóa, giáo dục</a:t>
            </a:r>
            <a:endParaRPr lang="vi-VN" sz="2800" b="1" dirty="0">
              <a:solidFill>
                <a:srgbClr val="C0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76828" y="3171826"/>
            <a:ext cx="5655861" cy="1111200"/>
            <a:chOff x="85867" y="3231460"/>
            <a:chExt cx="5655861" cy="1111200"/>
          </a:xfrm>
        </p:grpSpPr>
        <p:sp>
          <p:nvSpPr>
            <p:cNvPr id="5" name="Rounded Rectangle 4"/>
            <p:cNvSpPr/>
            <p:nvPr/>
          </p:nvSpPr>
          <p:spPr>
            <a:xfrm>
              <a:off x="85867" y="3231460"/>
              <a:ext cx="5655861" cy="1111200"/>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9"/>
            <p:cNvSpPr>
              <a:spLocks noChangeArrowheads="1"/>
            </p:cNvSpPr>
            <p:nvPr/>
          </p:nvSpPr>
          <p:spPr bwMode="auto">
            <a:xfrm>
              <a:off x="147475" y="3350569"/>
              <a:ext cx="55942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0070C0"/>
                  </a:solidFill>
                </a:rPr>
                <a:t>Chính</a:t>
              </a:r>
              <a:r>
                <a:rPr lang="en-US" altLang="en-US" sz="2400" b="1" dirty="0">
                  <a:solidFill>
                    <a:srgbClr val="0070C0"/>
                  </a:solidFill>
                </a:rPr>
                <a:t> </a:t>
              </a:r>
              <a:r>
                <a:rPr lang="en-US" altLang="en-US" sz="2400" b="1" dirty="0" err="1">
                  <a:solidFill>
                    <a:srgbClr val="0070C0"/>
                  </a:solidFill>
                </a:rPr>
                <a:t>sách</a:t>
              </a:r>
              <a:r>
                <a:rPr lang="en-US" altLang="en-US" sz="2400" b="1" dirty="0">
                  <a:solidFill>
                    <a:srgbClr val="0070C0"/>
                  </a:solidFill>
                </a:rPr>
                <a:t> </a:t>
              </a:r>
              <a:r>
                <a:rPr lang="en-US" altLang="en-US" sz="2400" b="1" dirty="0" err="1">
                  <a:solidFill>
                    <a:srgbClr val="0070C0"/>
                  </a:solidFill>
                </a:rPr>
                <a:t>văn</a:t>
              </a:r>
              <a:r>
                <a:rPr lang="en-US" altLang="en-US" sz="2400" b="1" dirty="0">
                  <a:solidFill>
                    <a:srgbClr val="0070C0"/>
                  </a:solidFill>
                </a:rPr>
                <a:t> </a:t>
              </a:r>
              <a:r>
                <a:rPr lang="en-US" altLang="en-US" sz="2400" b="1" dirty="0" err="1">
                  <a:solidFill>
                    <a:srgbClr val="0070C0"/>
                  </a:solidFill>
                </a:rPr>
                <a:t>hóa</a:t>
              </a:r>
              <a:r>
                <a:rPr lang="en-US" altLang="en-US" sz="2400" b="1" dirty="0">
                  <a:solidFill>
                    <a:srgbClr val="0070C0"/>
                  </a:solidFill>
                </a:rPr>
                <a:t> </a:t>
              </a:r>
              <a:r>
                <a:rPr lang="en-US" altLang="en-US" sz="2400" b="1" dirty="0" err="1">
                  <a:solidFill>
                    <a:srgbClr val="0070C0"/>
                  </a:solidFill>
                </a:rPr>
                <a:t>giáo</a:t>
              </a:r>
              <a:r>
                <a:rPr lang="en-US" altLang="en-US" sz="2400" b="1" dirty="0">
                  <a:solidFill>
                    <a:srgbClr val="0070C0"/>
                  </a:solidFill>
                </a:rPr>
                <a:t> </a:t>
              </a:r>
              <a:r>
                <a:rPr lang="en-US" altLang="en-US" sz="2400" b="1" dirty="0" err="1">
                  <a:solidFill>
                    <a:srgbClr val="0070C0"/>
                  </a:solidFill>
                </a:rPr>
                <a:t>dục</a:t>
              </a:r>
              <a:r>
                <a:rPr lang="en-US" altLang="en-US" sz="2400" b="1" dirty="0">
                  <a:solidFill>
                    <a:srgbClr val="0070C0"/>
                  </a:solidFill>
                </a:rPr>
                <a:t> </a:t>
              </a:r>
              <a:r>
                <a:rPr lang="en-US" altLang="en-US" sz="2400" b="1" dirty="0" err="1">
                  <a:solidFill>
                    <a:srgbClr val="0070C0"/>
                  </a:solidFill>
                </a:rPr>
                <a:t>của</a:t>
              </a:r>
              <a:r>
                <a:rPr lang="en-US" altLang="en-US" sz="2400" b="1" dirty="0">
                  <a:solidFill>
                    <a:srgbClr val="0070C0"/>
                  </a:solidFill>
                </a:rPr>
                <a:t> </a:t>
              </a:r>
              <a:r>
                <a:rPr lang="en-US" altLang="en-US" sz="2400" b="1" dirty="0" err="1">
                  <a:solidFill>
                    <a:srgbClr val="0070C0"/>
                  </a:solidFill>
                </a:rPr>
                <a:t>thực</a:t>
              </a:r>
              <a:r>
                <a:rPr lang="en-US" altLang="en-US" sz="2400" b="1" dirty="0">
                  <a:solidFill>
                    <a:srgbClr val="0070C0"/>
                  </a:solidFill>
                </a:rPr>
                <a:t> </a:t>
              </a:r>
              <a:r>
                <a:rPr lang="en-US" altLang="en-US" sz="2400" b="1" dirty="0" err="1">
                  <a:solidFill>
                    <a:srgbClr val="0070C0"/>
                  </a:solidFill>
                </a:rPr>
                <a:t>dân</a:t>
              </a:r>
              <a:r>
                <a:rPr lang="en-US" altLang="en-US" sz="2400" b="1" dirty="0">
                  <a:solidFill>
                    <a:srgbClr val="0070C0"/>
                  </a:solidFill>
                </a:rPr>
                <a:t> </a:t>
              </a:r>
              <a:r>
                <a:rPr lang="en-US" altLang="en-US" sz="2400" b="1" dirty="0" err="1">
                  <a:solidFill>
                    <a:srgbClr val="0070C0"/>
                  </a:solidFill>
                </a:rPr>
                <a:t>Pháp</a:t>
              </a:r>
              <a:r>
                <a:rPr lang="en-US" altLang="en-US" sz="2400" b="1" dirty="0">
                  <a:solidFill>
                    <a:srgbClr val="0070C0"/>
                  </a:solidFill>
                </a:rPr>
                <a:t> </a:t>
              </a:r>
              <a:r>
                <a:rPr lang="en-US" altLang="en-US" sz="2400" b="1" dirty="0" err="1">
                  <a:solidFill>
                    <a:srgbClr val="0070C0"/>
                  </a:solidFill>
                </a:rPr>
                <a:t>thời</a:t>
              </a:r>
              <a:r>
                <a:rPr lang="en-US" altLang="en-US" sz="2400" b="1" dirty="0">
                  <a:solidFill>
                    <a:srgbClr val="0070C0"/>
                  </a:solidFill>
                </a:rPr>
                <a:t> </a:t>
              </a:r>
              <a:r>
                <a:rPr lang="en-US" altLang="en-US" sz="2400" b="1" dirty="0" err="1">
                  <a:solidFill>
                    <a:srgbClr val="0070C0"/>
                  </a:solidFill>
                </a:rPr>
                <a:t>kì</a:t>
              </a:r>
              <a:r>
                <a:rPr lang="en-US" altLang="en-US" sz="2400" b="1" dirty="0">
                  <a:solidFill>
                    <a:srgbClr val="0070C0"/>
                  </a:solidFill>
                </a:rPr>
                <a:t> </a:t>
              </a:r>
              <a:r>
                <a:rPr lang="en-US" altLang="en-US" sz="2400" b="1" dirty="0" err="1">
                  <a:solidFill>
                    <a:srgbClr val="0070C0"/>
                  </a:solidFill>
                </a:rPr>
                <a:t>này</a:t>
              </a:r>
              <a:r>
                <a:rPr lang="en-US" altLang="en-US" sz="2400" b="1" dirty="0">
                  <a:solidFill>
                    <a:srgbClr val="0070C0"/>
                  </a:solidFill>
                </a:rPr>
                <a:t> </a:t>
              </a:r>
              <a:r>
                <a:rPr lang="en-US" altLang="en-US" sz="2400" b="1" dirty="0" err="1">
                  <a:solidFill>
                    <a:srgbClr val="0070C0"/>
                  </a:solidFill>
                </a:rPr>
                <a:t>như</a:t>
              </a:r>
              <a:r>
                <a:rPr lang="en-US" altLang="en-US" sz="2400" b="1" dirty="0">
                  <a:solidFill>
                    <a:srgbClr val="0070C0"/>
                  </a:solidFill>
                </a:rPr>
                <a:t> </a:t>
              </a:r>
              <a:r>
                <a:rPr lang="en-US" altLang="en-US" sz="2400" b="1" dirty="0" err="1">
                  <a:solidFill>
                    <a:srgbClr val="0070C0"/>
                  </a:solidFill>
                </a:rPr>
                <a:t>thế</a:t>
              </a:r>
              <a:r>
                <a:rPr lang="en-US" altLang="en-US" sz="2400" b="1" dirty="0">
                  <a:solidFill>
                    <a:srgbClr val="0070C0"/>
                  </a:solidFill>
                </a:rPr>
                <a:t> </a:t>
              </a:r>
              <a:r>
                <a:rPr lang="en-US" altLang="en-US" sz="2400" b="1" dirty="0" err="1">
                  <a:solidFill>
                    <a:srgbClr val="0070C0"/>
                  </a:solidFill>
                </a:rPr>
                <a:t>nào</a:t>
              </a:r>
              <a:r>
                <a:rPr lang="en-US" altLang="en-US" sz="2400" b="1" dirty="0">
                  <a:solidFill>
                    <a:srgbClr val="0070C0"/>
                  </a:solidFill>
                </a:rPr>
                <a:t> ?</a:t>
              </a:r>
              <a:r>
                <a:rPr lang="en-US" altLang="en-US" sz="2400" dirty="0">
                  <a:solidFill>
                    <a:srgbClr val="0070C0"/>
                  </a:solidFill>
                </a:rPr>
                <a:t> </a:t>
              </a:r>
              <a:endParaRPr lang="en-US" altLang="en-US" sz="2400" dirty="0">
                <a:solidFill>
                  <a:srgbClr val="0070C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octromh9"/>
          <p:cNvPicPr>
            <a:picLocks noChangeAspect="1" noChangeArrowheads="1"/>
          </p:cNvPicPr>
          <p:nvPr/>
        </p:nvPicPr>
        <p:blipFill>
          <a:blip r:embed="rId1">
            <a:grayscl/>
            <a:extLst>
              <a:ext uri="{28A0092B-C50C-407E-A947-70E740481C1C}">
                <a14:useLocalDpi xmlns:a14="http://schemas.microsoft.com/office/drawing/2010/main" val="0"/>
              </a:ext>
            </a:extLst>
          </a:blip>
          <a:srcRect/>
          <a:stretch>
            <a:fillRect/>
          </a:stretch>
        </p:blipFill>
        <p:spPr bwMode="auto">
          <a:xfrm>
            <a:off x="0" y="0"/>
            <a:ext cx="4572000" cy="4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p:cNvSpPr txBox="1">
            <a:spLocks noChangeArrowheads="1"/>
          </p:cNvSpPr>
          <p:nvPr/>
        </p:nvSpPr>
        <p:spPr bwMode="auto">
          <a:xfrm>
            <a:off x="694481" y="4664597"/>
            <a:ext cx="37386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dirty="0" err="1">
                <a:solidFill>
                  <a:srgbClr val="FF0066"/>
                </a:solidFill>
              </a:rPr>
              <a:t>Lớp</a:t>
            </a:r>
            <a:r>
              <a:rPr lang="en-US" altLang="en-US" sz="2400" dirty="0">
                <a:solidFill>
                  <a:srgbClr val="FF0066"/>
                </a:solidFill>
              </a:rPr>
              <a:t> </a:t>
            </a:r>
            <a:r>
              <a:rPr lang="en-US" altLang="en-US" sz="2400" dirty="0" err="1">
                <a:solidFill>
                  <a:srgbClr val="FF0066"/>
                </a:solidFill>
              </a:rPr>
              <a:t>học</a:t>
            </a:r>
            <a:r>
              <a:rPr lang="en-US" altLang="en-US" sz="2400" dirty="0">
                <a:solidFill>
                  <a:srgbClr val="FF0066"/>
                </a:solidFill>
              </a:rPr>
              <a:t> </a:t>
            </a:r>
            <a:r>
              <a:rPr lang="en-US" altLang="en-US" sz="2400" dirty="0" err="1">
                <a:solidFill>
                  <a:srgbClr val="FF0066"/>
                </a:solidFill>
              </a:rPr>
              <a:t>thời</a:t>
            </a:r>
            <a:r>
              <a:rPr lang="en-US" altLang="en-US" sz="2400" dirty="0">
                <a:solidFill>
                  <a:srgbClr val="FF0066"/>
                </a:solidFill>
              </a:rPr>
              <a:t> </a:t>
            </a:r>
            <a:r>
              <a:rPr lang="en-US" altLang="en-US" sz="2400" dirty="0" err="1">
                <a:solidFill>
                  <a:srgbClr val="FF0066"/>
                </a:solidFill>
              </a:rPr>
              <a:t>phong</a:t>
            </a:r>
            <a:r>
              <a:rPr lang="en-US" altLang="en-US" sz="2400" dirty="0">
                <a:solidFill>
                  <a:srgbClr val="FF0066"/>
                </a:solidFill>
              </a:rPr>
              <a:t> </a:t>
            </a:r>
            <a:r>
              <a:rPr lang="en-US" altLang="en-US" sz="2400" dirty="0" err="1">
                <a:solidFill>
                  <a:srgbClr val="FF0066"/>
                </a:solidFill>
              </a:rPr>
              <a:t>kiến</a:t>
            </a:r>
            <a:endParaRPr lang="en-US" altLang="en-US" sz="2400" dirty="0">
              <a:solidFill>
                <a:srgbClr val="FF0066"/>
              </a:solidFill>
            </a:endParaRPr>
          </a:p>
        </p:txBody>
      </p:sp>
      <p:pic>
        <p:nvPicPr>
          <p:cNvPr id="4" name="Picture 5" descr="hoctro7fs8"/>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08513" y="-1"/>
            <a:ext cx="4535487" cy="4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5648446" y="4684595"/>
            <a:ext cx="2801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dirty="0" err="1">
                <a:solidFill>
                  <a:srgbClr val="FF0066"/>
                </a:solidFill>
              </a:rPr>
              <a:t>Lớp</a:t>
            </a:r>
            <a:r>
              <a:rPr lang="en-US" altLang="en-US" sz="2400" dirty="0">
                <a:solidFill>
                  <a:srgbClr val="FF0066"/>
                </a:solidFill>
              </a:rPr>
              <a:t> </a:t>
            </a:r>
            <a:r>
              <a:rPr lang="en-US" altLang="en-US" sz="2400" dirty="0" err="1">
                <a:solidFill>
                  <a:srgbClr val="FF0066"/>
                </a:solidFill>
              </a:rPr>
              <a:t>học</a:t>
            </a:r>
            <a:r>
              <a:rPr lang="en-US" altLang="en-US" sz="2400" dirty="0">
                <a:solidFill>
                  <a:srgbClr val="FF0066"/>
                </a:solidFill>
              </a:rPr>
              <a:t> </a:t>
            </a:r>
            <a:r>
              <a:rPr lang="en-US" altLang="en-US" sz="2400" dirty="0" err="1">
                <a:solidFill>
                  <a:srgbClr val="FF0066"/>
                </a:solidFill>
              </a:rPr>
              <a:t>thời</a:t>
            </a:r>
            <a:r>
              <a:rPr lang="en-US" altLang="en-US" sz="2400" dirty="0">
                <a:solidFill>
                  <a:srgbClr val="FF0066"/>
                </a:solidFill>
              </a:rPr>
              <a:t> </a:t>
            </a:r>
            <a:r>
              <a:rPr lang="en-US" altLang="en-US" sz="2400" dirty="0" err="1">
                <a:solidFill>
                  <a:srgbClr val="FF0066"/>
                </a:solidFill>
              </a:rPr>
              <a:t>Pháp</a:t>
            </a:r>
            <a:endParaRPr lang="en-US" altLang="en-US" sz="2400" dirty="0">
              <a:solidFill>
                <a:srgbClr val="FF0066"/>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513" y="-1"/>
            <a:ext cx="4608513" cy="45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2" descr="Đi tìm những cử nhân đầu tiên của Đại học Luật Đông D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2" y="0"/>
            <a:ext cx="4535487" cy="45951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60514" y="4681835"/>
            <a:ext cx="3586238"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Đại học Luật Đông Dương.</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800" decel="100000"/>
                                        <p:tgtEl>
                                          <p:spTgt spid="224258"/>
                                        </p:tgtEl>
                                      </p:cBhvr>
                                    </p:animEffect>
                                    <p:anim calcmode="lin" valueType="num">
                                      <p:cBhvr>
                                        <p:cTn id="16" dur="800" decel="100000" fill="hold"/>
                                        <p:tgtEl>
                                          <p:spTgt spid="224258"/>
                                        </p:tgtEl>
                                        <p:attrNameLst>
                                          <p:attrName>style.rotation</p:attrName>
                                        </p:attrNameLst>
                                      </p:cBhvr>
                                      <p:tavLst>
                                        <p:tav tm="0">
                                          <p:val>
                                            <p:fltVal val="-90"/>
                                          </p:val>
                                        </p:tav>
                                        <p:tav tm="100000">
                                          <p:val>
                                            <p:fltVal val="0"/>
                                          </p:val>
                                        </p:tav>
                                      </p:tavLst>
                                    </p:anim>
                                    <p:anim calcmode="lin" valueType="num">
                                      <p:cBhvr>
                                        <p:cTn id="17" dur="800" decel="100000" fill="hold"/>
                                        <p:tgtEl>
                                          <p:spTgt spid="224258"/>
                                        </p:tgtEl>
                                        <p:attrNameLst>
                                          <p:attrName>ppt_x</p:attrName>
                                        </p:attrNameLst>
                                      </p:cBhvr>
                                      <p:tavLst>
                                        <p:tav tm="0">
                                          <p:val>
                                            <p:strVal val="#ppt_x+0.4"/>
                                          </p:val>
                                        </p:tav>
                                        <p:tav tm="100000">
                                          <p:val>
                                            <p:strVal val="#ppt_x-0.05"/>
                                          </p:val>
                                        </p:tav>
                                      </p:tavLst>
                                    </p:anim>
                                    <p:anim calcmode="lin" valueType="num">
                                      <p:cBhvr>
                                        <p:cTn id="18" dur="800" decel="100000" fill="hold"/>
                                        <p:tgtEl>
                                          <p:spTgt spid="22425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425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425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oc-tro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572000" cy="46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octro5hx0"/>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608513" y="4341"/>
            <a:ext cx="4535487" cy="467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3735730" y="4697875"/>
            <a:ext cx="24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dirty="0" err="1">
                <a:solidFill>
                  <a:srgbClr val="FF0066"/>
                </a:solidFill>
              </a:rPr>
              <a:t>Trong</a:t>
            </a:r>
            <a:r>
              <a:rPr lang="en-US" altLang="en-US" sz="2400" b="1" dirty="0">
                <a:solidFill>
                  <a:srgbClr val="FF0066"/>
                </a:solidFill>
              </a:rPr>
              <a:t> </a:t>
            </a:r>
            <a:r>
              <a:rPr lang="en-US" altLang="en-US" sz="2400" b="1" dirty="0" err="1">
                <a:solidFill>
                  <a:srgbClr val="FF0066"/>
                </a:solidFill>
              </a:rPr>
              <a:t>lớp</a:t>
            </a:r>
            <a:r>
              <a:rPr lang="en-US" altLang="en-US" sz="2400" b="1" dirty="0">
                <a:solidFill>
                  <a:srgbClr val="FF0066"/>
                </a:solidFill>
              </a:rPr>
              <a:t> </a:t>
            </a:r>
            <a:r>
              <a:rPr lang="en-US" altLang="en-US" sz="2400" b="1" dirty="0" err="1">
                <a:solidFill>
                  <a:srgbClr val="FF0066"/>
                </a:solidFill>
              </a:rPr>
              <a:t>học</a:t>
            </a:r>
            <a:endParaRPr lang="en-US" altLang="en-US" sz="2400" b="1" dirty="0">
              <a:solidFill>
                <a:srgbClr val="FF0066"/>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ệnh Viện Đa Khoa Xanh Pô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713772" y="4724400"/>
            <a:ext cx="80786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0033CC"/>
                </a:solidFill>
              </a:rPr>
              <a:t>Bệnh</a:t>
            </a:r>
            <a:r>
              <a:rPr lang="en-US" altLang="en-US" sz="2400" b="1" dirty="0">
                <a:solidFill>
                  <a:srgbClr val="0033CC"/>
                </a:solidFill>
              </a:rPr>
              <a:t> </a:t>
            </a:r>
            <a:r>
              <a:rPr lang="en-US" altLang="en-US" sz="2400" b="1" dirty="0" err="1">
                <a:solidFill>
                  <a:srgbClr val="0033CC"/>
                </a:solidFill>
              </a:rPr>
              <a:t>viện</a:t>
            </a:r>
            <a:r>
              <a:rPr lang="en-US" altLang="en-US" sz="2400" b="1" dirty="0">
                <a:solidFill>
                  <a:srgbClr val="0033CC"/>
                </a:solidFill>
              </a:rPr>
              <a:t> </a:t>
            </a:r>
            <a:r>
              <a:rPr lang="en-US" altLang="en-US" sz="2400" b="1" dirty="0" err="1">
                <a:solidFill>
                  <a:srgbClr val="0033CC"/>
                </a:solidFill>
              </a:rPr>
              <a:t>đa</a:t>
            </a:r>
            <a:r>
              <a:rPr lang="en-US" altLang="en-US" sz="2400" b="1" dirty="0">
                <a:solidFill>
                  <a:srgbClr val="0033CC"/>
                </a:solidFill>
              </a:rPr>
              <a:t> khoa </a:t>
            </a:r>
            <a:r>
              <a:rPr lang="en-US" altLang="en-US" sz="2400" b="1" dirty="0" err="1">
                <a:solidFill>
                  <a:srgbClr val="0033CC"/>
                </a:solidFill>
              </a:rPr>
              <a:t>Xanh-pôn</a:t>
            </a:r>
            <a:r>
              <a:rPr lang="en-US" altLang="en-US" sz="2400" b="1" dirty="0">
                <a:solidFill>
                  <a:srgbClr val="0033CC"/>
                </a:solidFill>
              </a:rPr>
              <a:t> (</a:t>
            </a:r>
            <a:r>
              <a:rPr lang="en-US" altLang="en-US" sz="2400" b="1" dirty="0" err="1">
                <a:solidFill>
                  <a:srgbClr val="0033CC"/>
                </a:solidFill>
              </a:rPr>
              <a:t>Hà</a:t>
            </a:r>
            <a:r>
              <a:rPr lang="en-US" altLang="en-US" sz="2400" b="1" dirty="0">
                <a:solidFill>
                  <a:srgbClr val="0033CC"/>
                </a:solidFill>
              </a:rPr>
              <a:t> </a:t>
            </a:r>
            <a:r>
              <a:rPr lang="en-US" altLang="en-US" sz="2400" b="1" dirty="0" err="1">
                <a:solidFill>
                  <a:srgbClr val="0033CC"/>
                </a:solidFill>
              </a:rPr>
              <a:t>Nội</a:t>
            </a:r>
            <a:r>
              <a:rPr lang="en-US" altLang="en-US" sz="2400" b="1" dirty="0">
                <a:solidFill>
                  <a:srgbClr val="0033CC"/>
                </a:solidFill>
              </a:rPr>
              <a:t> (1911)</a:t>
            </a:r>
            <a:endParaRPr lang="en-US" altLang="en-US" sz="2400" b="1" dirty="0">
              <a:solidFill>
                <a:srgbClr val="0033CC"/>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43068" y="4825535"/>
            <a:ext cx="3796497" cy="27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a:lstStyle>
          <a:p>
            <a:pPr eaLnBrk="1" hangingPunct="1">
              <a:buClrTx/>
              <a:buFontTx/>
            </a:pPr>
            <a:r>
              <a:rPr lang="en-US" altLang="en-US" sz="2400" b="1" dirty="0" err="1">
                <a:solidFill>
                  <a:srgbClr val="FF0000"/>
                </a:solidFill>
              </a:rPr>
              <a:t>Cảnh</a:t>
            </a:r>
            <a:r>
              <a:rPr lang="en-US" altLang="en-US" sz="2400" b="1" dirty="0">
                <a:solidFill>
                  <a:srgbClr val="FF0000"/>
                </a:solidFill>
              </a:rPr>
              <a:t> </a:t>
            </a:r>
            <a:r>
              <a:rPr lang="en-US" altLang="en-US" sz="2400" b="1" dirty="0" err="1">
                <a:solidFill>
                  <a:srgbClr val="FF0000"/>
                </a:solidFill>
              </a:rPr>
              <a:t>hút</a:t>
            </a:r>
            <a:r>
              <a:rPr lang="en-US" altLang="en-US" sz="2400" b="1" dirty="0">
                <a:solidFill>
                  <a:srgbClr val="FF0000"/>
                </a:solidFill>
              </a:rPr>
              <a:t> </a:t>
            </a:r>
            <a:r>
              <a:rPr lang="en-US" altLang="en-US" sz="2400" b="1" dirty="0" err="1">
                <a:solidFill>
                  <a:srgbClr val="FF0000"/>
                </a:solidFill>
              </a:rPr>
              <a:t>thuốc</a:t>
            </a:r>
            <a:r>
              <a:rPr lang="en-US" altLang="en-US" sz="2400" b="1" dirty="0">
                <a:solidFill>
                  <a:srgbClr val="FF0000"/>
                </a:solidFill>
              </a:rPr>
              <a:t> </a:t>
            </a:r>
            <a:r>
              <a:rPr lang="en-US" altLang="en-US" sz="2400" b="1" dirty="0" err="1">
                <a:solidFill>
                  <a:srgbClr val="FF0000"/>
                </a:solidFill>
              </a:rPr>
              <a:t>phiện</a:t>
            </a:r>
            <a:endParaRPr lang="vi-VN" altLang="en-US" sz="2400" b="1" dirty="0">
              <a:solidFill>
                <a:srgbClr val="FF0000"/>
              </a:solidFill>
            </a:endParaRPr>
          </a:p>
        </p:txBody>
      </p:sp>
      <p:pic>
        <p:nvPicPr>
          <p:cNvPr id="3" name="Picture 15" descr="THUOCPHIEN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25033"/>
            <a:ext cx="4608513" cy="40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an-muc-song-bac-o-ma-cao-trong-the-ky-truoc-hin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86" y="625033"/>
            <a:ext cx="4608514" cy="40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5426737" y="4710896"/>
            <a:ext cx="31483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FF3300"/>
                </a:solidFill>
              </a:rPr>
              <a:t>Cờ</a:t>
            </a:r>
            <a:r>
              <a:rPr lang="en-US" altLang="en-US" sz="2400" b="1" dirty="0">
                <a:solidFill>
                  <a:srgbClr val="FF3300"/>
                </a:solidFill>
              </a:rPr>
              <a:t> </a:t>
            </a:r>
            <a:r>
              <a:rPr lang="en-US" altLang="en-US" sz="2400" b="1" dirty="0" err="1">
                <a:solidFill>
                  <a:srgbClr val="FF3300"/>
                </a:solidFill>
              </a:rPr>
              <a:t>bạc</a:t>
            </a:r>
            <a:endParaRPr lang="en-US" altLang="en-US" sz="2400" b="1" dirty="0">
              <a:solidFill>
                <a:srgbClr val="FF3300"/>
              </a:solidFill>
            </a:endParaRPr>
          </a:p>
        </p:txBody>
      </p:sp>
      <p:sp>
        <p:nvSpPr>
          <p:cNvPr id="6" name="Text Box 13"/>
          <p:cNvSpPr txBox="1">
            <a:spLocks noChangeArrowheads="1"/>
          </p:cNvSpPr>
          <p:nvPr/>
        </p:nvSpPr>
        <p:spPr bwMode="auto">
          <a:xfrm>
            <a:off x="501570" y="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800" dirty="0" err="1"/>
              <a:t>Tuyên</a:t>
            </a:r>
            <a:r>
              <a:rPr lang="en-US" altLang="en-US" sz="2800" dirty="0"/>
              <a:t> </a:t>
            </a:r>
            <a:r>
              <a:rPr lang="en-US" altLang="en-US" sz="2800" dirty="0" err="1"/>
              <a:t>truyền</a:t>
            </a:r>
            <a:r>
              <a:rPr lang="en-US" altLang="en-US" sz="2800" dirty="0"/>
              <a:t> </a:t>
            </a:r>
            <a:r>
              <a:rPr lang="en-US" altLang="en-US" sz="2800" dirty="0" err="1"/>
              <a:t>văn</a:t>
            </a:r>
            <a:r>
              <a:rPr lang="en-US" altLang="en-US" sz="2800" dirty="0"/>
              <a:t> </a:t>
            </a:r>
            <a:r>
              <a:rPr lang="en-US" altLang="en-US" sz="2800" dirty="0" err="1"/>
              <a:t>hóa</a:t>
            </a:r>
            <a:r>
              <a:rPr lang="en-US" altLang="en-US" sz="2800" dirty="0"/>
              <a:t> </a:t>
            </a:r>
            <a:r>
              <a:rPr lang="en-US" altLang="en-US" sz="2800" dirty="0" err="1"/>
              <a:t>đồi</a:t>
            </a:r>
            <a:r>
              <a:rPr lang="en-US" altLang="en-US" sz="2800" dirty="0"/>
              <a:t> </a:t>
            </a:r>
            <a:r>
              <a:rPr lang="en-US" altLang="en-US" sz="2800" dirty="0" err="1"/>
              <a:t>trụy</a:t>
            </a:r>
            <a:r>
              <a:rPr lang="en-US" altLang="en-US" sz="2800" dirty="0"/>
              <a:t>, </a:t>
            </a:r>
            <a:r>
              <a:rPr lang="en-US" altLang="en-US" sz="2800" dirty="0" err="1"/>
              <a:t>duy</a:t>
            </a:r>
            <a:r>
              <a:rPr lang="en-US" altLang="en-US" sz="2800" dirty="0"/>
              <a:t> </a:t>
            </a:r>
            <a:r>
              <a:rPr lang="en-US" altLang="en-US" sz="2800" dirty="0" err="1"/>
              <a:t>trì</a:t>
            </a:r>
            <a:r>
              <a:rPr lang="en-US" altLang="en-US" sz="2800" dirty="0"/>
              <a:t> </a:t>
            </a:r>
            <a:r>
              <a:rPr lang="en-US" altLang="en-US" sz="2800" dirty="0" err="1"/>
              <a:t>các</a:t>
            </a:r>
            <a:r>
              <a:rPr lang="en-US" altLang="en-US" sz="2800" dirty="0"/>
              <a:t> </a:t>
            </a:r>
            <a:r>
              <a:rPr lang="en-US" altLang="en-US" sz="2800" dirty="0" err="1"/>
              <a:t>thói</a:t>
            </a:r>
            <a:r>
              <a:rPr lang="en-US" altLang="en-US" sz="2800" dirty="0"/>
              <a:t> </a:t>
            </a:r>
            <a:r>
              <a:rPr lang="en-US" altLang="en-US" sz="2800" dirty="0" err="1"/>
              <a:t>hư</a:t>
            </a:r>
            <a:r>
              <a:rPr lang="en-US" altLang="en-US" sz="2800" dirty="0"/>
              <a:t> </a:t>
            </a:r>
            <a:r>
              <a:rPr lang="en-US" altLang="en-US" sz="2800" dirty="0" err="1"/>
              <a:t>tật</a:t>
            </a:r>
            <a:r>
              <a:rPr lang="en-US" altLang="en-US" sz="2800" dirty="0"/>
              <a:t> </a:t>
            </a:r>
            <a:r>
              <a:rPr lang="en-US" altLang="en-US" sz="2800" dirty="0" err="1"/>
              <a:t>xấu</a:t>
            </a:r>
            <a:r>
              <a:rPr lang="en-US" altLang="en-US" sz="2800" dirty="0"/>
              <a:t>.</a:t>
            </a:r>
            <a:endParaRPr lang="en-US" altLang="en-US" sz="28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Scale>
                                      <p:cBhvr>
                                        <p:cTn id="1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gtEl>
                                        <p:attrNameLst>
                                          <p:attrName>ppt_x</p:attrName>
                                          <p:attrName>ppt_y</p:attrName>
                                        </p:attrNameLst>
                                      </p:cBhvr>
                                    </p:animMotion>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hung-buc-anh-hiem-ve-viet-nam-thoi-phap-thuo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08513" y="-1"/>
            <a:ext cx="453548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5953406" y="4716463"/>
            <a:ext cx="278548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200" b="1" dirty="0" err="1">
                <a:solidFill>
                  <a:srgbClr val="0033CC"/>
                </a:solidFill>
              </a:rPr>
              <a:t>Mê</a:t>
            </a:r>
            <a:r>
              <a:rPr lang="en-US" altLang="en-US" sz="2200" b="1" dirty="0">
                <a:solidFill>
                  <a:srgbClr val="0033CC"/>
                </a:solidFill>
              </a:rPr>
              <a:t> </a:t>
            </a:r>
            <a:r>
              <a:rPr lang="en-US" altLang="en-US" sz="2200" b="1" dirty="0" err="1">
                <a:solidFill>
                  <a:srgbClr val="0033CC"/>
                </a:solidFill>
              </a:rPr>
              <a:t>tín</a:t>
            </a:r>
            <a:r>
              <a:rPr lang="en-US" altLang="en-US" sz="2200" b="1" dirty="0">
                <a:solidFill>
                  <a:srgbClr val="0033CC"/>
                </a:solidFill>
              </a:rPr>
              <a:t> </a:t>
            </a:r>
            <a:r>
              <a:rPr lang="en-US" altLang="en-US" sz="2200" b="1" dirty="0" err="1">
                <a:solidFill>
                  <a:srgbClr val="0033CC"/>
                </a:solidFill>
              </a:rPr>
              <a:t>dị</a:t>
            </a:r>
            <a:r>
              <a:rPr lang="en-US" altLang="en-US" sz="2200" b="1" dirty="0">
                <a:solidFill>
                  <a:srgbClr val="0033CC"/>
                </a:solidFill>
              </a:rPr>
              <a:t> </a:t>
            </a:r>
            <a:r>
              <a:rPr lang="en-US" altLang="en-US" sz="2200" b="1" dirty="0" err="1">
                <a:solidFill>
                  <a:srgbClr val="0033CC"/>
                </a:solidFill>
              </a:rPr>
              <a:t>đoan</a:t>
            </a:r>
            <a:endParaRPr lang="en-US" altLang="en-US" sz="2200" b="1" dirty="0">
              <a:solidFill>
                <a:srgbClr val="0033CC"/>
              </a:solidFill>
            </a:endParaRPr>
          </a:p>
        </p:txBody>
      </p:sp>
      <p:pic>
        <p:nvPicPr>
          <p:cNvPr id="4" name="Picture 4" descr="ANd9GcSVG-LJ15SlB25D_4MKOxXt_HDQbfpSA9LXw0XLifwSsgXCnNJNC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08513"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023457" y="4646612"/>
            <a:ext cx="224016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FF0000"/>
                </a:solidFill>
              </a:rPr>
              <a:t>Nấu</a:t>
            </a:r>
            <a:r>
              <a:rPr lang="en-US" altLang="en-US" sz="2400" b="1" dirty="0">
                <a:solidFill>
                  <a:srgbClr val="FF0000"/>
                </a:solidFill>
              </a:rPr>
              <a:t> </a:t>
            </a:r>
            <a:r>
              <a:rPr lang="en-US" altLang="en-US" sz="2400" b="1" dirty="0" err="1">
                <a:solidFill>
                  <a:srgbClr val="FF0000"/>
                </a:solidFill>
              </a:rPr>
              <a:t>rượu</a:t>
            </a:r>
            <a:endParaRPr lang="vi-VN" altLang="en-US" sz="24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600076" y="685801"/>
            <a:ext cx="3999776" cy="11777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7200" dirty="0" err="1">
                <a:latin typeface="Times New Roman" panose="02020603050405020304" pitchFamily="18" charset="0"/>
                <a:cs typeface="Times New Roman" panose="02020603050405020304" pitchFamily="18" charset="0"/>
              </a:rPr>
              <a:t>Nội</a:t>
            </a:r>
            <a:r>
              <a:rPr lang="en-GB" sz="7200" dirty="0">
                <a:latin typeface="Times New Roman" panose="02020603050405020304" pitchFamily="18" charset="0"/>
                <a:cs typeface="Times New Roman" panose="02020603050405020304" pitchFamily="18" charset="0"/>
              </a:rPr>
              <a:t> dung</a:t>
            </a:r>
            <a:endParaRPr sz="7200" dirty="0">
              <a:latin typeface="Times New Roman" panose="02020603050405020304" pitchFamily="18" charset="0"/>
              <a:cs typeface="Times New Roman" panose="02020603050405020304" pitchFamily="18" charset="0"/>
            </a:endParaRPr>
          </a:p>
        </p:txBody>
      </p:sp>
      <p:sp>
        <p:nvSpPr>
          <p:cNvPr id="155" name="Google Shape;155;p15"/>
          <p:cNvSpPr txBox="1">
            <a:spLocks noGrp="1"/>
          </p:cNvSpPr>
          <p:nvPr>
            <p:ph type="body" idx="1"/>
          </p:nvPr>
        </p:nvSpPr>
        <p:spPr>
          <a:xfrm>
            <a:off x="0" y="1960385"/>
            <a:ext cx="5768568" cy="966985"/>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vi-VN" sz="2800" dirty="0">
                <a:solidFill>
                  <a:srgbClr val="000000"/>
                </a:solidFill>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157" name="Google Shape;157;p1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GB"/>
            </a:fld>
            <a:endParaRPr lang="en-GB"/>
          </a:p>
        </p:txBody>
      </p:sp>
      <p:grpSp>
        <p:nvGrpSpPr>
          <p:cNvPr id="158" name="Google Shape;158;p15"/>
          <p:cNvGrpSpPr/>
          <p:nvPr/>
        </p:nvGrpSpPr>
        <p:grpSpPr>
          <a:xfrm>
            <a:off x="7227977" y="2052723"/>
            <a:ext cx="1212302" cy="1038068"/>
            <a:chOff x="1934025" y="1001650"/>
            <a:chExt cx="415300" cy="355600"/>
          </a:xfrm>
        </p:grpSpPr>
        <p:sp>
          <p:nvSpPr>
            <p:cNvPr id="159" name="Google Shape;159;p15"/>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15"/>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15"/>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15"/>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Rectangle 7"/>
          <p:cNvSpPr/>
          <p:nvPr/>
        </p:nvSpPr>
        <p:spPr>
          <a:xfrm>
            <a:off x="-171510" y="3090791"/>
            <a:ext cx="6544733" cy="954107"/>
          </a:xfrm>
          <a:prstGeom prst="rect">
            <a:avLst/>
          </a:prstGeom>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II.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ở</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7836" y="4103934"/>
            <a:ext cx="6146800" cy="954107"/>
          </a:xfrm>
          <a:prstGeom prst="rect">
            <a:avLst/>
          </a:prstGeom>
        </p:spPr>
        <p:txBody>
          <a:bodyPr wrap="square">
            <a:spAutoFit/>
          </a:bodyPr>
          <a:lstStyle/>
          <a:p>
            <a:pPr algn="ctr" eaLnBrk="1" hangingPunct="1">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III. </a:t>
            </a:r>
            <a:r>
              <a:rPr lang="en-US" altLang="en-US" sz="2800" dirty="0" err="1">
                <a:solidFill>
                  <a:srgbClr val="FF0000"/>
                </a:solidFill>
                <a:latin typeface="Times New Roman" panose="02020603050405020304" pitchFamily="18" charset="0"/>
                <a:cs typeface="Times New Roman" panose="02020603050405020304" pitchFamily="18" charset="0"/>
              </a:rPr>
              <a:t>Hoạt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yêu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nước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từ</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đầu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thế</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kỉ</a:t>
            </a:r>
            <a:r>
              <a:rPr lang="en-US" altLang="en-US" sz="2800" dirty="0">
                <a:solidFill>
                  <a:srgbClr val="FF0000"/>
                </a:solidFill>
                <a:latin typeface="Times New Roman" panose="02020603050405020304" pitchFamily="18" charset="0"/>
                <a:cs typeface="Times New Roman" panose="02020603050405020304" pitchFamily="18" charset="0"/>
              </a:rPr>
              <a:t> XX </a:t>
            </a:r>
            <a:r>
              <a:rPr lang="en-US" altLang="en-US" sz="2800" dirty="0" err="1">
                <a:solidFill>
                  <a:srgbClr val="FF0000"/>
                </a:solidFill>
                <a:latin typeface="Times New Roman" panose="02020603050405020304" pitchFamily="18" charset="0"/>
                <a:cs typeface="Times New Roman" panose="02020603050405020304" pitchFamily="18" charset="0"/>
              </a:rPr>
              <a:t>đến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năm</a:t>
            </a:r>
            <a:r>
              <a:rPr lang="en-US" altLang="en-US" sz="2800" dirty="0">
                <a:solidFill>
                  <a:srgbClr val="FF0000"/>
                </a:solidFill>
                <a:latin typeface="Times New Roman" panose="02020603050405020304" pitchFamily="18" charset="0"/>
                <a:cs typeface="Times New Roman" panose="02020603050405020304" pitchFamily="18" charset="0"/>
              </a:rPr>
              <a:t> 1918</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pic>
        <p:nvPicPr>
          <p:cNvPr id="12" name="Picture 2" descr="Trẻ học tiếng Nhật ngay từ nhỏ - Tại sao không? | KILALA"/>
          <p:cNvPicPr>
            <a:picLocks noChangeAspect="1" noChangeArrowheads="1"/>
          </p:cNvPicPr>
          <p:nvPr/>
        </p:nvPicPr>
        <p:blipFill rotWithShape="1">
          <a:blip r:embed="rId1">
            <a:extLst>
              <a:ext uri="{28A0092B-C50C-407E-A947-70E740481C1C}">
                <a14:useLocalDpi xmlns:a14="http://schemas.microsoft.com/office/drawing/2010/main" val="0"/>
              </a:ext>
            </a:extLst>
          </a:blip>
          <a:srcRect t="19845" b="8217"/>
          <a:stretch>
            <a:fillRect/>
          </a:stretch>
        </p:blipFill>
        <p:spPr bwMode="auto">
          <a:xfrm>
            <a:off x="6309360" y="960120"/>
            <a:ext cx="2834640" cy="321183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1000"/>
                                        <p:tgtEl>
                                          <p:spTgt spid="155">
                                            <p:txEl>
                                              <p:pRg st="0" end="0"/>
                                            </p:txEl>
                                          </p:spTgt>
                                        </p:tgtEl>
                                      </p:cBhvr>
                                    </p:animEffect>
                                    <p:anim calcmode="lin" valueType="num">
                                      <p:cBhvr>
                                        <p:cTn id="8" dur="10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build="p"/>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Times New Roman" panose="02020603050405020304"/>
              <a:ea typeface="+mn-ea"/>
              <a:cs typeface="Times New Roman" panose="02020603050405020304"/>
              <a:sym typeface="Arial" panose="020B0604020202020204"/>
            </a:endParaRPr>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3" name="Google Shape;193;p19"/>
          <p:cNvSpPr txBox="1">
            <a:spLocks noGrp="1"/>
          </p:cNvSpPr>
          <p:nvPr>
            <p:ph type="title"/>
          </p:nvPr>
        </p:nvSpPr>
        <p:spPr>
          <a:xfrm>
            <a:off x="556649" y="1544548"/>
            <a:ext cx="3542538" cy="515952"/>
          </a:xfrm>
          <a:prstGeom prst="rect">
            <a:avLst/>
          </a:prstGeom>
        </p:spPr>
        <p:txBody>
          <a:bodyPr spcFirstLastPara="1" wrap="square" lIns="91425" tIns="91425" rIns="91425" bIns="91425" anchor="b" anchorCtr="0">
            <a:noAutofit/>
          </a:bodyPr>
          <a:lstStyle/>
          <a:p>
            <a:pPr lvl="0"/>
            <a:r>
              <a:rPr lang="vi-VN" sz="2800" b="1" dirty="0">
                <a:solidFill>
                  <a:srgbClr val="C00000"/>
                </a:solidFill>
                <a:latin typeface="Times New Roman" panose="02020603050405020304" pitchFamily="18" charset="0"/>
                <a:cs typeface="Times New Roman" panose="02020603050405020304" pitchFamily="18" charset="0"/>
              </a:rPr>
              <a:t>2. Chính sách kinh tế</a:t>
            </a:r>
            <a:endParaRPr lang="vi-VN" sz="2800" b="1" dirty="0">
              <a:solidFill>
                <a:srgbClr val="C0000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Poppins" panose="00000500000000000000"/>
              <a:buNone/>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Poppins" panose="00000500000000000000"/>
              </a:rPr>
              <a:t>I. Chính sách khai thác thuộc địa của thực dân Pháp.</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Poppins" panose="00000500000000000000"/>
            </a:endParaRPr>
          </a:p>
        </p:txBody>
      </p:sp>
      <p:sp>
        <p:nvSpPr>
          <p:cNvPr id="2" name="Rectangle 1"/>
          <p:cNvSpPr/>
          <p:nvPr/>
        </p:nvSpPr>
        <p:spPr>
          <a:xfrm>
            <a:off x="6323782" y="4492277"/>
            <a:ext cx="282021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en-US" sz="1800" b="0" i="0" u="none" strike="noStrike" kern="1200" cap="none" spc="0" normalizeH="0" baseline="0" noProof="0" dirty="0">
                <a:ln>
                  <a:noFill/>
                </a:ln>
                <a:solidFill>
                  <a:srgbClr val="0070C0"/>
                </a:solidFill>
                <a:effectLst/>
                <a:uLnTx/>
                <a:uFillTx/>
                <a:latin typeface="VNI-Times" pitchFamily="2" charset="0"/>
                <a:ea typeface="+mn-ea"/>
                <a:cs typeface="Times New Roman" panose="02020603050405020304"/>
                <a:sym typeface="Arial" panose="020B0604020202020204"/>
              </a:rPr>
              <a:t> </a:t>
            </a:r>
            <a:r>
              <a:rPr kumimoji="0" lang="en-US"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panose="02020603050405020304"/>
                <a:sym typeface="Arial" panose="020B0604020202020204"/>
              </a:rPr>
              <a:t>Toàn</a:t>
            </a:r>
            <a:r>
              <a:rPr kumimoji="0" lang="en-US"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Times New Roman" panose="02020603050405020304"/>
                <a:sym typeface="Arial" panose="020B0604020202020204"/>
              </a:rPr>
              <a:t> </a:t>
            </a:r>
            <a:r>
              <a:rPr kumimoji="0" lang="en-US"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panose="02020603050405020304"/>
                <a:sym typeface="Arial" panose="020B0604020202020204"/>
              </a:rPr>
              <a:t>quyền</a:t>
            </a:r>
            <a:r>
              <a:rPr kumimoji="0" lang="en-US"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Times New Roman" panose="02020603050405020304"/>
                <a:sym typeface="Arial" panose="020B0604020202020204"/>
              </a:rPr>
              <a:t> Paul </a:t>
            </a:r>
            <a:r>
              <a:rPr kumimoji="0" lang="en-US" altLang="en-US"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panose="02020603050405020304"/>
                <a:sym typeface="Arial" panose="020B0604020202020204"/>
              </a:rPr>
              <a:t>Doumer</a:t>
            </a:r>
            <a:endParaRPr kumimoji="0" lang="en-US" sz="1800" b="0" i="0" u="none" strike="noStrike" kern="0" cap="none" spc="0" normalizeH="0" baseline="0" noProof="0" dirty="0">
              <a:ln>
                <a:noFill/>
              </a:ln>
              <a:solidFill>
                <a:srgbClr val="0070C0"/>
              </a:solidFill>
              <a:effectLst/>
              <a:uLnTx/>
              <a:uFillTx/>
              <a:latin typeface="Arial" panose="020B0604020202020204"/>
              <a:cs typeface="Arial" panose="020B0604020202020204"/>
              <a:sym typeface="Arial" panose="020B0604020202020204"/>
            </a:endParaRPr>
          </a:p>
        </p:txBody>
      </p:sp>
      <p:sp>
        <p:nvSpPr>
          <p:cNvPr id="19" name="Google Shape;193;p19"/>
          <p:cNvSpPr txBox="1"/>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Poppins" panose="00000500000000000000"/>
              <a:buNone/>
              <a:defRPr/>
            </a:pPr>
            <a:r>
              <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oppins" panose="00000500000000000000"/>
              </a:rPr>
              <a:t>1. Tổ chức bộ máy nhà nước</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oppins" panose="00000500000000000000"/>
            </a:endParaRPr>
          </a:p>
        </p:txBody>
      </p:sp>
      <p:sp>
        <p:nvSpPr>
          <p:cNvPr id="20" name="Google Shape;193;p19"/>
          <p:cNvSpPr txBox="1"/>
          <p:nvPr/>
        </p:nvSpPr>
        <p:spPr bwMode="auto">
          <a:xfrm>
            <a:off x="556649" y="2181430"/>
            <a:ext cx="5114946" cy="5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noAutofit/>
          </a:bodyPr>
          <a:lstStyle>
            <a:lvl1pPr lvl="0" algn="ctr" rtl="0" eaLnBrk="0" fontAlgn="base" hangingPunct="0">
              <a:spcBef>
                <a:spcPts val="0"/>
              </a:spcBef>
              <a:spcAft>
                <a:spcPts val="0"/>
              </a:spcAft>
              <a:buSzPts val="3600"/>
              <a:buNone/>
              <a:defRPr sz="3300" kern="1200">
                <a:solidFill>
                  <a:schemeClr val="tx2"/>
                </a:solidFill>
                <a:latin typeface="+mj-lt"/>
                <a:ea typeface="+mj-ea"/>
                <a:cs typeface="+mj-cs"/>
              </a:defRPr>
            </a:lvl1pPr>
            <a:lvl2pPr lvl="1"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2pPr>
            <a:lvl3pPr lvl="2"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3pPr>
            <a:lvl4pPr lvl="3"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4pPr>
            <a:lvl5pPr lvl="4"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5pPr>
            <a:lvl6pPr marL="342900" lvl="5"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6pPr>
            <a:lvl7pPr marL="685800" lvl="6"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7pPr>
            <a:lvl8pPr marL="1028700" lvl="7"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8pPr>
            <a:lvl9pPr marL="1371600" lvl="8"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ts val="0"/>
              </a:spcAft>
              <a:buClrTx/>
              <a:buSzPts val="3600"/>
              <a:buFontTx/>
              <a:buNone/>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Arial" panose="020B0604020202020204"/>
              </a:rPr>
              <a:t>3. Chính sách văn hóa, giáo dục</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Arial" panose="020B0604020202020204"/>
            </a:endParaRPr>
          </a:p>
        </p:txBody>
      </p:sp>
      <p:sp>
        <p:nvSpPr>
          <p:cNvPr id="4" name="Rectangle 3"/>
          <p:cNvSpPr/>
          <p:nvPr/>
        </p:nvSpPr>
        <p:spPr>
          <a:xfrm>
            <a:off x="0" y="4261444"/>
            <a:ext cx="5381730" cy="830997"/>
          </a:xfrm>
          <a:prstGeom prst="rect">
            <a:avLst/>
          </a:prstGeom>
        </p:spPr>
        <p:txBody>
          <a:bodyPr wrap="square">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=&gt; </a:t>
            </a:r>
            <a:r>
              <a:rPr lang="en-US" sz="2400" dirty="0" err="1">
                <a:solidFill>
                  <a:srgbClr val="0070C0"/>
                </a:solidFill>
                <a:latin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cs typeface="Times New Roman" panose="02020603050405020304" pitchFamily="18" charset="0"/>
              </a:rPr>
              <a:t> ra </a:t>
            </a:r>
            <a:r>
              <a:rPr lang="en-US" sz="2400" dirty="0" err="1">
                <a:solidFill>
                  <a:srgbClr val="0070C0"/>
                </a:solidFill>
                <a:latin typeface="Times New Roman" panose="02020603050405020304" pitchFamily="18" charset="0"/>
                <a:cs typeface="Times New Roman" panose="02020603050405020304" pitchFamily="18" charset="0"/>
              </a:rPr>
              <a:t>tầng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lớp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Kìm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ta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vòng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dốt</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8821" y="2793565"/>
            <a:ext cx="5734860" cy="461665"/>
          </a:xfrm>
          <a:prstGeom prst="rect">
            <a:avLst/>
          </a:prstGeom>
        </p:spPr>
        <p:txBody>
          <a:bodyPr wrap="square">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1919,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63265" y="3385891"/>
            <a:ext cx="5734860" cy="830997"/>
          </a:xfrm>
          <a:prstGeom prst="rect">
            <a:avLst/>
          </a:prstGeom>
        </p:spPr>
        <p:txBody>
          <a:bodyPr wrap="square">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sở</a:t>
            </a:r>
            <a:r>
              <a:rPr lang="en-US" sz="2400" dirty="0">
                <a:solidFill>
                  <a:schemeClr val="tx1"/>
                </a:solidFill>
                <a:latin typeface="Times New Roman" panose="02020603050405020304" pitchFamily="18" charset="0"/>
                <a:cs typeface="Times New Roman" panose="02020603050405020304" pitchFamily="18" charset="0"/>
              </a:rPr>
              <a:t> y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hoá</a:t>
            </a:r>
            <a:r>
              <a:rPr 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ời Pháp Thuộc - Những Thước Phim Xưa Việt Nam.mp4" descr="Thời Pháp Thuộc - Những Thước Phim Xưa Việt Nam.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596490"/>
            <a:ext cx="4004400" cy="3429474"/>
          </a:xfrm>
          <a:prstGeom prst="rect">
            <a:avLst/>
          </a:prstGeom>
        </p:spPr>
        <p:txBody>
          <a:bodyPr spcFirstLastPara="1" wrap="square" lIns="91425" tIns="91425" rIns="91425" bIns="91425" anchor="b" anchorCtr="0">
            <a:noAutofit/>
          </a:bodyPr>
          <a:lstStyle/>
          <a:p>
            <a:pPr lvl="0">
              <a:buClr>
                <a:schemeClr val="dk1"/>
              </a:buClr>
              <a:buSzPts val="1100"/>
            </a:pP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chuyển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biến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về</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kinh</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tế</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xã</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hội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ở</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Việt</a:t>
            </a:r>
            <a:r>
              <a:rPr lang="en-US" sz="4400" dirty="0">
                <a:solidFill>
                  <a:srgbClr val="0070C0"/>
                </a:solidFill>
                <a:latin typeface="Times New Roman" panose="02020603050405020304" pitchFamily="18" charset="0"/>
                <a:cs typeface="Times New Roman" panose="02020603050405020304" pitchFamily="18" charset="0"/>
              </a:rPr>
              <a:t> Nam.</a:t>
            </a:r>
            <a:endParaRPr lang="vi-VN" sz="4400" dirty="0">
              <a:latin typeface="Times New Roman" panose="02020603050405020304" pitchFamily="18" charset="0"/>
              <a:cs typeface="Times New Roman" panose="02020603050405020304" pitchFamily="18"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en-GB" sz="6000" b="1" dirty="0">
                <a:solidFill>
                  <a:srgbClr val="FFFFFF"/>
                </a:solidFill>
                <a:latin typeface="Poppins" panose="00000500000000000000"/>
                <a:ea typeface="Poppins" panose="00000500000000000000"/>
                <a:cs typeface="Poppins" panose="00000500000000000000"/>
                <a:sym typeface="Poppins" panose="00000500000000000000"/>
              </a:rPr>
              <a:t>II</a:t>
            </a:r>
            <a:endParaRPr sz="6000"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479343" y="702900"/>
            <a:ext cx="5324634" cy="515952"/>
          </a:xfrm>
          <a:prstGeom prst="rect">
            <a:avLst/>
          </a:prstGeom>
        </p:spPr>
        <p:txBody>
          <a:bodyPr spcFirstLastPara="1" wrap="square" lIns="91425" tIns="91425" rIns="91425" bIns="91425" anchor="b" anchorCtr="0">
            <a:noAutofit/>
          </a:bodyPr>
          <a:lstStyle/>
          <a:p>
            <a:pPr lvl="0"/>
            <a:r>
              <a:rPr lang="vi-VN" sz="2800" dirty="0">
                <a:solidFill>
                  <a:srgbClr val="0070C0"/>
                </a:solidFill>
                <a:latin typeface="Times New Roman" panose="02020603050405020304" pitchFamily="18" charset="0"/>
                <a:cs typeface="Times New Roman" panose="02020603050405020304" pitchFamily="18" charset="0"/>
              </a:rPr>
              <a:t>1. Những chuyển biến về kinh tế</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solidFill>
                  <a:srgbClr val="FF0000"/>
                </a:solidFill>
                <a:latin typeface="Times New Roman" panose="02020603050405020304" pitchFamily="18" charset="0"/>
                <a:cs typeface="Times New Roman" panose="02020603050405020304" pitchFamily="18" charset="0"/>
              </a:rPr>
              <a:t>II. Những chuyển biến về kinh tế xã hội ở Việt Nam.</a:t>
            </a:r>
            <a:endParaRPr lang="vi-VN" sz="2800" dirty="0">
              <a:solidFill>
                <a:srgbClr val="FF000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391408" y="1939091"/>
            <a:ext cx="5412569" cy="2259018"/>
            <a:chOff x="283846" y="2657551"/>
            <a:chExt cx="5412569" cy="2259018"/>
          </a:xfrm>
        </p:grpSpPr>
        <p:sp>
          <p:nvSpPr>
            <p:cNvPr id="4" name="Rounded Rectangle 3"/>
            <p:cNvSpPr/>
            <p:nvPr/>
          </p:nvSpPr>
          <p:spPr>
            <a:xfrm>
              <a:off x="298505" y="2657551"/>
              <a:ext cx="5397910" cy="2259018"/>
            </a:xfrm>
            <a:prstGeom prst="roundRect">
              <a:avLst>
                <a:gd name="adj" fmla="val 3233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3846" y="3195976"/>
              <a:ext cx="5333363" cy="1384995"/>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Sau cuộc khai thác thuộc địa thì cơ cấu nền kinh tế nước ta có gì thay đổi? </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9144001" cy="4809531"/>
            <a:chOff x="-1" y="333970"/>
            <a:chExt cx="9144001" cy="4475561"/>
          </a:xfrm>
        </p:grpSpPr>
        <p:sp>
          <p:nvSpPr>
            <p:cNvPr id="26629" name="Text Box 5"/>
            <p:cNvSpPr txBox="1">
              <a:spLocks noChangeArrowheads="1"/>
            </p:cNvSpPr>
            <p:nvPr/>
          </p:nvSpPr>
          <p:spPr bwMode="auto">
            <a:xfrm>
              <a:off x="2366964" y="333970"/>
              <a:ext cx="3825875" cy="370931"/>
            </a:xfrm>
            <a:prstGeom prst="rect">
              <a:avLst/>
            </a:prstGeom>
            <a:solidFill>
              <a:srgbClr val="000066"/>
            </a:solidFill>
            <a:ln w="2857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buClrTx/>
              </a:pPr>
              <a:r>
                <a:rPr lang="en-US" altLang="en-US" b="1" kern="1200" dirty="0">
                  <a:solidFill>
                    <a:srgbClr val="FFFF00"/>
                  </a:solidFill>
                  <a:latin typeface="Times New Roman" panose="02020603050405020304" pitchFamily="18" charset="0"/>
                  <a:ea typeface="+mn-ea"/>
                  <a:cs typeface="Times New Roman" panose="02020603050405020304" pitchFamily="18" charset="0"/>
                </a:rPr>
                <a:t>CƠ CẤU KINH TẾ VIỆT NAM</a:t>
              </a:r>
              <a:endParaRPr lang="en-US" altLang="en-US" b="1" kern="1200" dirty="0">
                <a:solidFill>
                  <a:srgbClr val="FFFF00"/>
                </a:solidFill>
                <a:latin typeface="Times New Roman" panose="02020603050405020304" pitchFamily="18" charset="0"/>
                <a:ea typeface="+mn-ea"/>
                <a:cs typeface="Times New Roman" panose="02020603050405020304" pitchFamily="18" charset="0"/>
              </a:endParaRPr>
            </a:p>
          </p:txBody>
        </p:sp>
        <p:sp>
          <p:nvSpPr>
            <p:cNvPr id="26630" name="Text Box 6"/>
            <p:cNvSpPr txBox="1">
              <a:spLocks noChangeArrowheads="1"/>
            </p:cNvSpPr>
            <p:nvPr/>
          </p:nvSpPr>
          <p:spPr bwMode="auto">
            <a:xfrm>
              <a:off x="5486400" y="1298246"/>
              <a:ext cx="2806700" cy="630582"/>
            </a:xfrm>
            <a:prstGeom prst="rect">
              <a:avLst/>
            </a:prstGeom>
            <a:solidFill>
              <a:srgbClr val="000066"/>
            </a:solidFill>
            <a:ln w="2857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Trong cuộc khai thác lần thứ nhất</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1" name="Text Box 7"/>
            <p:cNvSpPr txBox="1">
              <a:spLocks noChangeArrowheads="1"/>
            </p:cNvSpPr>
            <p:nvPr/>
          </p:nvSpPr>
          <p:spPr bwMode="auto">
            <a:xfrm>
              <a:off x="0" y="1357796"/>
              <a:ext cx="2971800" cy="370931"/>
            </a:xfrm>
            <a:prstGeom prst="rect">
              <a:avLst/>
            </a:prstGeom>
            <a:solidFill>
              <a:srgbClr val="000066"/>
            </a:solidFill>
            <a:ln w="28575">
              <a:solidFill>
                <a:srgbClr val="0000FF"/>
              </a:solidFill>
              <a:miter lim="800000"/>
            </a:ln>
          </p:spPr>
          <p:txBody>
            <a:bodyPr anchor="b">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spcBef>
                  <a:spcPct val="50000"/>
                </a:spcBef>
                <a:spcAft>
                  <a:spcPct val="0"/>
                </a:spcAft>
                <a:buClrTx/>
              </a:pPr>
              <a:r>
                <a:rPr lang="en-US" altLang="en-US" b="1" kern="1200" dirty="0" err="1">
                  <a:solidFill>
                    <a:srgbClr val="FFFF00"/>
                  </a:solidFill>
                  <a:latin typeface="Times New Roman" panose="02020603050405020304" pitchFamily="18" charset="0"/>
                  <a:ea typeface="+mn-ea"/>
                  <a:cs typeface="Times New Roman" panose="02020603050405020304" pitchFamily="18" charset="0"/>
                </a:rPr>
                <a:t>Trước</a:t>
              </a:r>
              <a:r>
                <a:rPr lang="en-US" altLang="en-US" b="1" kern="1200" dirty="0">
                  <a:solidFill>
                    <a:srgbClr val="FFFF00"/>
                  </a:solidFill>
                  <a:latin typeface="Times New Roman" panose="02020603050405020304" pitchFamily="18" charset="0"/>
                  <a:ea typeface="+mn-ea"/>
                  <a:cs typeface="Times New Roman" panose="02020603050405020304" pitchFamily="18" charset="0"/>
                </a:rPr>
                <a:t> </a:t>
              </a:r>
              <a:r>
                <a:rPr lang="en-US" altLang="en-US" b="1" kern="1200" dirty="0" err="1">
                  <a:solidFill>
                    <a:srgbClr val="FFFF00"/>
                  </a:solidFill>
                  <a:latin typeface="Times New Roman" panose="02020603050405020304" pitchFamily="18" charset="0"/>
                  <a:ea typeface="+mn-ea"/>
                  <a:cs typeface="Times New Roman" panose="02020603050405020304" pitchFamily="18" charset="0"/>
                </a:rPr>
                <a:t>cuộc</a:t>
              </a:r>
              <a:r>
                <a:rPr lang="en-US" altLang="en-US" b="1" kern="1200" dirty="0">
                  <a:solidFill>
                    <a:srgbClr val="FFFF00"/>
                  </a:solidFill>
                  <a:latin typeface="Times New Roman" panose="02020603050405020304" pitchFamily="18" charset="0"/>
                  <a:ea typeface="+mn-ea"/>
                  <a:cs typeface="Times New Roman" panose="02020603050405020304" pitchFamily="18" charset="0"/>
                </a:rPr>
                <a:t> </a:t>
              </a:r>
              <a:r>
                <a:rPr lang="en-US" altLang="en-US" b="1" kern="1200" dirty="0" err="1">
                  <a:solidFill>
                    <a:srgbClr val="FFFF00"/>
                  </a:solidFill>
                  <a:latin typeface="Times New Roman" panose="02020603050405020304" pitchFamily="18" charset="0"/>
                  <a:ea typeface="+mn-ea"/>
                  <a:cs typeface="Times New Roman" panose="02020603050405020304" pitchFamily="18" charset="0"/>
                </a:rPr>
                <a:t>khai</a:t>
              </a:r>
              <a:r>
                <a:rPr lang="en-US" altLang="en-US" b="1" kern="1200" dirty="0">
                  <a:solidFill>
                    <a:srgbClr val="FFFF00"/>
                  </a:solidFill>
                  <a:latin typeface="Times New Roman" panose="02020603050405020304" pitchFamily="18" charset="0"/>
                  <a:ea typeface="+mn-ea"/>
                  <a:cs typeface="Times New Roman" panose="02020603050405020304" pitchFamily="18" charset="0"/>
                </a:rPr>
                <a:t> </a:t>
              </a:r>
              <a:r>
                <a:rPr lang="en-US" altLang="en-US" b="1" kern="1200" dirty="0" err="1">
                  <a:solidFill>
                    <a:srgbClr val="FFFF00"/>
                  </a:solidFill>
                  <a:latin typeface="Times New Roman" panose="02020603050405020304" pitchFamily="18" charset="0"/>
                  <a:ea typeface="+mn-ea"/>
                  <a:cs typeface="Times New Roman" panose="02020603050405020304" pitchFamily="18" charset="0"/>
                </a:rPr>
                <a:t>thác</a:t>
              </a:r>
              <a:r>
                <a:rPr lang="en-US" altLang="en-US" b="1" kern="1200" dirty="0">
                  <a:solidFill>
                    <a:srgbClr val="FFFF00"/>
                  </a:solidFill>
                  <a:latin typeface="Times New Roman" panose="02020603050405020304" pitchFamily="18" charset="0"/>
                  <a:ea typeface="+mn-ea"/>
                  <a:cs typeface="Times New Roman" panose="02020603050405020304" pitchFamily="18" charset="0"/>
                </a:rPr>
                <a:t> </a:t>
              </a:r>
              <a:endParaRPr lang="en-US" altLang="en-US" b="1" kern="1200" dirty="0">
                <a:solidFill>
                  <a:srgbClr val="FFFF00"/>
                </a:solidFill>
                <a:latin typeface="Times New Roman" panose="02020603050405020304" pitchFamily="18" charset="0"/>
                <a:ea typeface="+mn-ea"/>
                <a:cs typeface="Times New Roman" panose="02020603050405020304" pitchFamily="18" charset="0"/>
              </a:endParaRPr>
            </a:p>
          </p:txBody>
        </p:sp>
        <p:sp>
          <p:nvSpPr>
            <p:cNvPr id="26632" name="Text Box 8"/>
            <p:cNvSpPr txBox="1">
              <a:spLocks noChangeArrowheads="1"/>
            </p:cNvSpPr>
            <p:nvPr/>
          </p:nvSpPr>
          <p:spPr bwMode="auto">
            <a:xfrm rot="5400000">
              <a:off x="-426093" y="3460608"/>
              <a:ext cx="1734836" cy="882651"/>
            </a:xfrm>
            <a:prstGeom prst="rect">
              <a:avLst/>
            </a:prstGeom>
            <a:solidFill>
              <a:srgbClr val="000066"/>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5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Nông </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a:p>
              <a:pPr algn="ctr" defTabSz="685800" fontAlgn="base">
                <a:lnSpc>
                  <a:spcPct val="25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nghiệp</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3" name="Text Box 9"/>
            <p:cNvSpPr txBox="1">
              <a:spLocks noChangeArrowheads="1"/>
            </p:cNvSpPr>
            <p:nvPr/>
          </p:nvSpPr>
          <p:spPr bwMode="auto">
            <a:xfrm rot="5400000">
              <a:off x="4614221" y="3473308"/>
              <a:ext cx="1734836" cy="857251"/>
            </a:xfrm>
            <a:prstGeom prst="rect">
              <a:avLst/>
            </a:prstGeom>
            <a:solidFill>
              <a:srgbClr val="FF0000"/>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8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Công nghiệp</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4" name="Text Box 10"/>
            <p:cNvSpPr txBox="1">
              <a:spLocks noChangeArrowheads="1"/>
            </p:cNvSpPr>
            <p:nvPr/>
          </p:nvSpPr>
          <p:spPr bwMode="auto">
            <a:xfrm rot="5400000">
              <a:off x="5588945" y="3460608"/>
              <a:ext cx="1734836" cy="882651"/>
            </a:xfrm>
            <a:prstGeom prst="rect">
              <a:avLst/>
            </a:prstGeom>
            <a:solidFill>
              <a:srgbClr val="FF0000"/>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31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Thương nghiệp</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5" name="Text Box 11"/>
            <p:cNvSpPr txBox="1">
              <a:spLocks noChangeArrowheads="1"/>
            </p:cNvSpPr>
            <p:nvPr/>
          </p:nvSpPr>
          <p:spPr bwMode="auto">
            <a:xfrm rot="5400000">
              <a:off x="616895" y="3472088"/>
              <a:ext cx="1734836" cy="882651"/>
            </a:xfrm>
            <a:prstGeom prst="rect">
              <a:avLst/>
            </a:prstGeom>
            <a:solidFill>
              <a:srgbClr val="000066"/>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19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Thủ công nghiệp</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6" name="Text Box 12"/>
            <p:cNvSpPr txBox="1">
              <a:spLocks noChangeArrowheads="1"/>
            </p:cNvSpPr>
            <p:nvPr/>
          </p:nvSpPr>
          <p:spPr bwMode="auto">
            <a:xfrm rot="5400000">
              <a:off x="1659089" y="3461403"/>
              <a:ext cx="1734836" cy="881063"/>
            </a:xfrm>
            <a:prstGeom prst="rect">
              <a:avLst/>
            </a:prstGeom>
            <a:solidFill>
              <a:srgbClr val="000066"/>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9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Thương nghiệp</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7" name="Text Box 13"/>
            <p:cNvSpPr txBox="1">
              <a:spLocks noChangeArrowheads="1"/>
            </p:cNvSpPr>
            <p:nvPr/>
          </p:nvSpPr>
          <p:spPr bwMode="auto">
            <a:xfrm rot="5400000">
              <a:off x="3576789" y="3467752"/>
              <a:ext cx="1734836" cy="868363"/>
            </a:xfrm>
            <a:prstGeom prst="rect">
              <a:avLst/>
            </a:prstGeom>
            <a:solidFill>
              <a:srgbClr val="FF0000"/>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8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Nông nghiệp</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8" name="Text Box 14"/>
            <p:cNvSpPr txBox="1">
              <a:spLocks noChangeArrowheads="1"/>
            </p:cNvSpPr>
            <p:nvPr/>
          </p:nvSpPr>
          <p:spPr bwMode="auto">
            <a:xfrm rot="5400000">
              <a:off x="6721626" y="3493582"/>
              <a:ext cx="1734836" cy="868363"/>
            </a:xfrm>
            <a:prstGeom prst="rect">
              <a:avLst/>
            </a:prstGeom>
            <a:solidFill>
              <a:srgbClr val="FF0000"/>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18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Giao thông vận tải</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39" name="Text Box 15"/>
            <p:cNvSpPr txBox="1">
              <a:spLocks noChangeArrowheads="1"/>
            </p:cNvSpPr>
            <p:nvPr/>
          </p:nvSpPr>
          <p:spPr bwMode="auto">
            <a:xfrm rot="5400000">
              <a:off x="7835257" y="3500787"/>
              <a:ext cx="1734836" cy="882651"/>
            </a:xfrm>
            <a:prstGeom prst="rect">
              <a:avLst/>
            </a:prstGeom>
            <a:solidFill>
              <a:srgbClr val="FF0000"/>
            </a:solidFill>
            <a:ln w="9525">
              <a:solidFill>
                <a:srgbClr val="0000FF"/>
              </a:solidFill>
              <a:miter lim="800000"/>
            </a:ln>
          </p:spPr>
          <p:txBody>
            <a:bodyPr rot="10800000" vert="eaVert"/>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fontAlgn="base">
                <a:lnSpc>
                  <a:spcPct val="290000"/>
                </a:lnSpc>
                <a:spcBef>
                  <a:spcPct val="50000"/>
                </a:spcBef>
                <a:spcAft>
                  <a:spcPct val="0"/>
                </a:spcAft>
                <a:buClrTx/>
              </a:pPr>
              <a:r>
                <a:rPr lang="en-US" altLang="en-US" b="1" kern="1200">
                  <a:solidFill>
                    <a:srgbClr val="FFFF00"/>
                  </a:solidFill>
                  <a:latin typeface="Times New Roman" panose="02020603050405020304" pitchFamily="18" charset="0"/>
                  <a:ea typeface="+mn-ea"/>
                  <a:cs typeface="Times New Roman" panose="02020603050405020304" pitchFamily="18" charset="0"/>
                </a:rPr>
                <a:t>Ngân hàng</a:t>
              </a:r>
              <a:endParaRPr lang="en-US" altLang="en-US" b="1" kern="1200">
                <a:solidFill>
                  <a:srgbClr val="FFFF00"/>
                </a:solidFill>
                <a:latin typeface="Times New Roman" panose="02020603050405020304" pitchFamily="18" charset="0"/>
                <a:ea typeface="+mn-ea"/>
                <a:cs typeface="Times New Roman" panose="02020603050405020304" pitchFamily="18" charset="0"/>
              </a:endParaRPr>
            </a:p>
          </p:txBody>
        </p:sp>
        <p:sp>
          <p:nvSpPr>
            <p:cNvPr id="26652" name="Line 28"/>
            <p:cNvSpPr>
              <a:spLocks noChangeShapeType="1"/>
            </p:cNvSpPr>
            <p:nvPr/>
          </p:nvSpPr>
          <p:spPr bwMode="auto">
            <a:xfrm flipH="1">
              <a:off x="1981200" y="747232"/>
              <a:ext cx="2366964" cy="551014"/>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53" name="Line 29"/>
            <p:cNvSpPr>
              <a:spLocks noChangeShapeType="1"/>
            </p:cNvSpPr>
            <p:nvPr/>
          </p:nvSpPr>
          <p:spPr bwMode="auto">
            <a:xfrm>
              <a:off x="2967038" y="1579130"/>
              <a:ext cx="2519361" cy="2107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grpSp>
          <p:nvGrpSpPr>
            <p:cNvPr id="3" name="Group 2"/>
            <p:cNvGrpSpPr/>
            <p:nvPr/>
          </p:nvGrpSpPr>
          <p:grpSpPr>
            <a:xfrm>
              <a:off x="469107" y="1764404"/>
              <a:ext cx="2057400" cy="1324639"/>
              <a:chOff x="457200" y="1987014"/>
              <a:chExt cx="2057400" cy="1102029"/>
            </a:xfrm>
          </p:grpSpPr>
          <p:sp>
            <p:nvSpPr>
              <p:cNvPr id="26654" name="Line 30"/>
              <p:cNvSpPr>
                <a:spLocks noChangeShapeType="1"/>
              </p:cNvSpPr>
              <p:nvPr/>
            </p:nvSpPr>
            <p:spPr bwMode="auto">
              <a:xfrm>
                <a:off x="1524000" y="1987014"/>
                <a:ext cx="0" cy="1102029"/>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55" name="Line 31"/>
              <p:cNvSpPr>
                <a:spLocks noChangeShapeType="1"/>
              </p:cNvSpPr>
              <p:nvPr/>
            </p:nvSpPr>
            <p:spPr bwMode="auto">
              <a:xfrm flipH="1">
                <a:off x="457200" y="1987014"/>
                <a:ext cx="1066800" cy="1033153"/>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56" name="Line 32"/>
              <p:cNvSpPr>
                <a:spLocks noChangeShapeType="1"/>
              </p:cNvSpPr>
              <p:nvPr/>
            </p:nvSpPr>
            <p:spPr bwMode="auto">
              <a:xfrm>
                <a:off x="1524000" y="1987014"/>
                <a:ext cx="990600" cy="1033153"/>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grpSp>
        <p:grpSp>
          <p:nvGrpSpPr>
            <p:cNvPr id="4" name="Group 3"/>
            <p:cNvGrpSpPr/>
            <p:nvPr/>
          </p:nvGrpSpPr>
          <p:grpSpPr>
            <a:xfrm>
              <a:off x="4572000" y="1918137"/>
              <a:ext cx="4114800" cy="1170906"/>
              <a:chOff x="4572000" y="1918137"/>
              <a:chExt cx="4114800" cy="1170906"/>
            </a:xfrm>
          </p:grpSpPr>
          <p:sp>
            <p:nvSpPr>
              <p:cNvPr id="26657" name="Line 33"/>
              <p:cNvSpPr>
                <a:spLocks noChangeShapeType="1"/>
              </p:cNvSpPr>
              <p:nvPr/>
            </p:nvSpPr>
            <p:spPr bwMode="auto">
              <a:xfrm flipH="1">
                <a:off x="4572000" y="1918137"/>
                <a:ext cx="2209800" cy="1102029"/>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58" name="Line 34"/>
              <p:cNvSpPr>
                <a:spLocks noChangeShapeType="1"/>
              </p:cNvSpPr>
              <p:nvPr/>
            </p:nvSpPr>
            <p:spPr bwMode="auto">
              <a:xfrm flipH="1">
                <a:off x="5638800" y="1918137"/>
                <a:ext cx="1143000" cy="1102029"/>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59" name="Line 35"/>
              <p:cNvSpPr>
                <a:spLocks noChangeShapeType="1"/>
              </p:cNvSpPr>
              <p:nvPr/>
            </p:nvSpPr>
            <p:spPr bwMode="auto">
              <a:xfrm flipH="1">
                <a:off x="6629400" y="1943177"/>
                <a:ext cx="152400" cy="1076989"/>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60" name="Line 36"/>
              <p:cNvSpPr>
                <a:spLocks noChangeShapeType="1"/>
              </p:cNvSpPr>
              <p:nvPr/>
            </p:nvSpPr>
            <p:spPr bwMode="auto">
              <a:xfrm>
                <a:off x="6858000" y="1918137"/>
                <a:ext cx="685800" cy="1170906"/>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sp>
            <p:nvSpPr>
              <p:cNvPr id="26661" name="Line 37"/>
              <p:cNvSpPr>
                <a:spLocks noChangeShapeType="1"/>
              </p:cNvSpPr>
              <p:nvPr/>
            </p:nvSpPr>
            <p:spPr bwMode="auto">
              <a:xfrm>
                <a:off x="6934200" y="1918137"/>
                <a:ext cx="1752600" cy="1102029"/>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grpSp>
        <p:sp>
          <p:nvSpPr>
            <p:cNvPr id="25" name="Line 28"/>
            <p:cNvSpPr>
              <a:spLocks noChangeShapeType="1"/>
            </p:cNvSpPr>
            <p:nvPr/>
          </p:nvSpPr>
          <p:spPr bwMode="auto">
            <a:xfrm>
              <a:off x="4348164" y="747232"/>
              <a:ext cx="2586036" cy="510836"/>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kern="1200">
                <a:solidFill>
                  <a:prstClr val="black"/>
                </a:solidFill>
                <a:latin typeface="Times New Roman" panose="02020603050405020304" pitchFamily="18" charset="0"/>
                <a:ea typeface="+mn-ea"/>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479343" y="702900"/>
            <a:ext cx="5324634" cy="515952"/>
          </a:xfrm>
          <a:prstGeom prst="rect">
            <a:avLst/>
          </a:prstGeom>
        </p:spPr>
        <p:txBody>
          <a:bodyPr spcFirstLastPara="1" wrap="square" lIns="91425" tIns="91425" rIns="91425" bIns="91425" anchor="b" anchorCtr="0">
            <a:noAutofit/>
          </a:bodyPr>
          <a:lstStyle/>
          <a:p>
            <a:pPr lvl="0"/>
            <a:r>
              <a:rPr lang="vi-VN" sz="2800" dirty="0">
                <a:solidFill>
                  <a:srgbClr val="0070C0"/>
                </a:solidFill>
                <a:latin typeface="Times New Roman" panose="02020603050405020304" pitchFamily="18" charset="0"/>
                <a:cs typeface="Times New Roman" panose="02020603050405020304" pitchFamily="18" charset="0"/>
              </a:rPr>
              <a:t>1. Những chuyển biến về kinh tế</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solidFill>
                  <a:srgbClr val="FF0000"/>
                </a:solidFill>
                <a:latin typeface="Times New Roman" panose="02020603050405020304" pitchFamily="18" charset="0"/>
                <a:cs typeface="Times New Roman" panose="02020603050405020304" pitchFamily="18" charset="0"/>
              </a:rPr>
              <a:t>II. Những chuyển biến về kinh tế xã hội ở Việt Nam.</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
        <p:nvSpPr>
          <p:cNvPr id="7" name="Rectangle 6"/>
          <p:cNvSpPr/>
          <p:nvPr/>
        </p:nvSpPr>
        <p:spPr>
          <a:xfrm>
            <a:off x="78955" y="1394297"/>
            <a:ext cx="581369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Phương thức sản xuất tư bản chủ nghĩa bắt đầu được du nhập vào Việt Nam.</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55926" y="2418989"/>
            <a:ext cx="5813690"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Bộ mặt xã hội Việt Nam thay đổi, cơ sở hạ tầng được xây dựng.</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7659" y="3560765"/>
            <a:ext cx="5734069" cy="1569660"/>
          </a:xfrm>
          <a:prstGeom prst="rect">
            <a:avLst/>
          </a:prstGeom>
        </p:spPr>
        <p:txBody>
          <a:bodyPr wrap="square">
            <a:spAutoFit/>
          </a:bodyPr>
          <a:lstStyle/>
          <a:p>
            <a:pPr algn="just"/>
            <a:r>
              <a:rPr lang="vi-VN" sz="2400" dirty="0">
                <a:solidFill>
                  <a:srgbClr val="C00000"/>
                </a:solidFill>
                <a:latin typeface="Times New Roman" panose="02020603050405020304" pitchFamily="18" charset="0"/>
                <a:cs typeface="Times New Roman" panose="02020603050405020304" pitchFamily="18" charset="0"/>
              </a:rPr>
              <a:t>=&gt; Nền kinh tế Việt Nam lúc bấy giờ là nền sản xuất nhỏ, lac hậu và lệ thuộc, cơ sở hạ tầng do Pháp xây dựng chỉ phục vụ cho quyền lợi của Pháp</a:t>
            </a:r>
            <a:endParaRPr lang="en-US" sz="2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479343" y="702900"/>
            <a:ext cx="5324634" cy="515952"/>
          </a:xfrm>
          <a:prstGeom prst="rect">
            <a:avLst/>
          </a:prstGeom>
        </p:spPr>
        <p:txBody>
          <a:bodyPr spcFirstLastPara="1" wrap="square" lIns="91425" tIns="91425" rIns="91425" bIns="91425" anchor="b" anchorCtr="0">
            <a:noAutofit/>
          </a:bodyPr>
          <a:lstStyle/>
          <a:p>
            <a:pPr lvl="0"/>
            <a:r>
              <a:rPr lang="vi-VN" sz="2800" dirty="0">
                <a:solidFill>
                  <a:srgbClr val="0070C0"/>
                </a:solidFill>
                <a:latin typeface="Times New Roman" panose="02020603050405020304" pitchFamily="18" charset="0"/>
                <a:cs typeface="Times New Roman" panose="02020603050405020304" pitchFamily="18" charset="0"/>
              </a:rPr>
              <a:t>1. Những chuyển biến về kinh tế</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solidFill>
                  <a:srgbClr val="FF0000"/>
                </a:solidFill>
                <a:latin typeface="Times New Roman" panose="02020603050405020304" pitchFamily="18" charset="0"/>
                <a:cs typeface="Times New Roman" panose="02020603050405020304" pitchFamily="18" charset="0"/>
              </a:rPr>
              <a:t>II. Những chuyển biến về kinh tế xã hội ở Việt Nam.</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
        <p:nvSpPr>
          <p:cNvPr id="19" name="Google Shape;193;p19"/>
          <p:cNvSpPr txBox="1"/>
          <p:nvPr/>
        </p:nvSpPr>
        <p:spPr>
          <a:xfrm>
            <a:off x="528466" y="1260925"/>
            <a:ext cx="5324634"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r>
              <a:rPr lang="vi-VN" sz="2800" dirty="0">
                <a:solidFill>
                  <a:srgbClr val="0070C0"/>
                </a:solidFill>
                <a:latin typeface="Times New Roman" panose="02020603050405020304" pitchFamily="18" charset="0"/>
                <a:cs typeface="Times New Roman" panose="02020603050405020304" pitchFamily="18" charset="0"/>
              </a:rPr>
              <a:t>2. Những chuyển biến về xã hội</a:t>
            </a:r>
            <a:endParaRPr lang="vi-VN" sz="28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txBox="1">
            <a:spLocks noGrp="1"/>
          </p:cNvSpPr>
          <p:nvPr>
            <p:ph type="body" idx="1"/>
          </p:nvPr>
        </p:nvSpPr>
        <p:spPr>
          <a:xfrm>
            <a:off x="0" y="2571751"/>
            <a:ext cx="5847256" cy="2440300"/>
          </a:xfrm>
          <a:prstGeom prst="rect">
            <a:avLst/>
          </a:prstGeom>
          <a:solidFill>
            <a:srgbClr val="FFFDE3"/>
          </a:solidFill>
        </p:spPr>
        <p:txBody>
          <a:bodyPr spcFirstLastPara="1" wrap="square" lIns="91425" tIns="91425" rIns="91425" bIns="91425" anchor="t" anchorCtr="0">
            <a:noAutofit/>
          </a:bodyPr>
          <a:lstStyle/>
          <a:p>
            <a:pPr marL="0" indent="0" algn="ctr">
              <a:buNone/>
            </a:pPr>
            <a:r>
              <a:rPr lang="vi-VN" sz="2800" b="1" dirty="0">
                <a:solidFill>
                  <a:srgbClr val="0070C0"/>
                </a:solidFill>
                <a:latin typeface="Times New Roman" panose="02020603050405020304" pitchFamily="18" charset="0"/>
                <a:cs typeface="Times New Roman" panose="02020603050405020304" pitchFamily="18" charset="0"/>
              </a:rPr>
              <a:t>Mỗi học sinh sẽ đóng 1 vai nhân vật tương ứng với 1 giai cấp, tầng lớp của xã hội Việt Nam. Giới thiệu về đặc điểm của giai cấp, tầng lớp đó.</a:t>
            </a:r>
            <a:endParaRPr lang="vi-VN" sz="2800" b="1" dirty="0">
              <a:solidFill>
                <a:srgbClr val="0070C0"/>
              </a:solidFill>
              <a:latin typeface="Times New Roman" panose="02020603050405020304" pitchFamily="18" charset="0"/>
              <a:cs typeface="Times New Roman" panose="02020603050405020304" pitchFamily="18" charset="0"/>
            </a:endParaRPr>
          </a:p>
          <a:p>
            <a:pPr marL="0" indent="0" algn="ctr">
              <a:buNone/>
            </a:pPr>
            <a:endParaRPr sz="2800" dirty="0">
              <a:latin typeface="Times New Roman" panose="02020603050405020304" pitchFamily="18" charset="0"/>
              <a:cs typeface="Times New Roman" panose="02020603050405020304" pitchFamily="18" charset="0"/>
            </a:endParaRPr>
          </a:p>
        </p:txBody>
      </p:sp>
      <p:pic>
        <p:nvPicPr>
          <p:cNvPr id="15362" name="Picture 2" descr="Talk Show Neon Signs Style Text Vector Stock Vector - Illustration of  festival, advertising: 179712589"/>
          <p:cNvPicPr>
            <a:picLocks noChangeAspect="1" noChangeArrowheads="1"/>
          </p:cNvPicPr>
          <p:nvPr/>
        </p:nvPicPr>
        <p:blipFill rotWithShape="1">
          <a:blip r:embed="rId1">
            <a:extLst>
              <a:ext uri="{28A0092B-C50C-407E-A947-70E740481C1C}">
                <a14:useLocalDpi xmlns:a14="http://schemas.microsoft.com/office/drawing/2010/main" val="0"/>
              </a:ext>
            </a:extLst>
          </a:blip>
          <a:srcRect l="22283" t="21396" r="22003" b="24962"/>
          <a:stretch>
            <a:fillRect/>
          </a:stretch>
        </p:blipFill>
        <p:spPr bwMode="auto">
          <a:xfrm>
            <a:off x="6502334" y="1155105"/>
            <a:ext cx="2898841" cy="2946487"/>
          </a:xfrm>
          <a:prstGeom prst="ellipse">
            <a:avLst/>
          </a:prstGeom>
          <a:noFill/>
          <a:extLst>
            <a:ext uri="{909E8E84-426E-40DD-AFC4-6F175D3DCCD1}">
              <a14:hiddenFill xmlns:a14="http://schemas.microsoft.com/office/drawing/2010/main">
                <a:solidFill>
                  <a:srgbClr val="FFFFFF"/>
                </a:solidFill>
              </a14:hiddenFill>
            </a:ext>
          </a:extLst>
        </p:spPr>
      </p:pic>
      <p:sp>
        <p:nvSpPr>
          <p:cNvPr id="227" name="Google Shape;227;p2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GB" sz="1000" b="1" i="0" u="none" strike="noStrike" kern="0" cap="none" spc="0" normalizeH="0" baseline="0" noProof="0">
                <a:ln>
                  <a:noFill/>
                </a:ln>
                <a:solidFill>
                  <a:srgbClr val="FFFFFF"/>
                </a:solidFill>
                <a:effectLst/>
                <a:uLnTx/>
                <a:uFillTx/>
                <a:latin typeface="Poppins" panose="00000500000000000000"/>
                <a:cs typeface="Poppins" panose="00000500000000000000"/>
                <a:sym typeface="Poppins" panose="00000500000000000000"/>
              </a:rPr>
            </a:fld>
            <a:endParaRPr kumimoji="0" sz="1000" b="1" i="0" u="none" strike="noStrike" kern="0" cap="none" spc="0" normalizeH="0" baseline="0" noProof="0">
              <a:ln>
                <a:noFill/>
              </a:ln>
              <a:solidFill>
                <a:srgbClr val="FFFFFF"/>
              </a:solidFill>
              <a:effectLst/>
              <a:uLnTx/>
              <a:uFillTx/>
              <a:latin typeface="Poppins" panose="00000500000000000000"/>
              <a:cs typeface="Poppins" panose="00000500000000000000"/>
              <a:sym typeface="Poppins" panose="00000500000000000000"/>
            </a:endParaRPr>
          </a:p>
        </p:txBody>
      </p:sp>
      <p:grpSp>
        <p:nvGrpSpPr>
          <p:cNvPr id="229" name="Google Shape;229;p21"/>
          <p:cNvGrpSpPr/>
          <p:nvPr/>
        </p:nvGrpSpPr>
        <p:grpSpPr>
          <a:xfrm>
            <a:off x="5853100" y="3068600"/>
            <a:ext cx="1539600" cy="1539600"/>
            <a:chOff x="6680825" y="2549350"/>
            <a:chExt cx="1539600" cy="1539600"/>
          </a:xfrm>
        </p:grpSpPr>
        <p:sp>
          <p:nvSpPr>
            <p:cNvPr id="230" name="Google Shape;230;p21"/>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21"/>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2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3" name="Google Shape;233;p21"/>
          <p:cNvSpPr/>
          <p:nvPr/>
        </p:nvSpPr>
        <p:spPr>
          <a:xfrm>
            <a:off x="6454511" y="3670015"/>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8" name="Picture 7"/>
          <p:cNvPicPr>
            <a:picLocks noChangeAspect="1"/>
          </p:cNvPicPr>
          <p:nvPr/>
        </p:nvPicPr>
        <p:blipFill>
          <a:blip r:embed="rId2"/>
          <a:stretch>
            <a:fillRect/>
          </a:stretch>
        </p:blipFill>
        <p:spPr>
          <a:xfrm>
            <a:off x="1192245" y="-114301"/>
            <a:ext cx="4394167" cy="28432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24">
                                            <p:bg/>
                                          </p:spTgt>
                                        </p:tgtEl>
                                        <p:attrNameLst>
                                          <p:attrName>style.visibility</p:attrName>
                                        </p:attrNameLst>
                                      </p:cBhvr>
                                      <p:to>
                                        <p:strVal val="visible"/>
                                      </p:to>
                                    </p:set>
                                    <p:animEffect transition="in" filter="barn(outVertical)">
                                      <p:cBhvr>
                                        <p:cTn id="7" dur="500"/>
                                        <p:tgtEl>
                                          <p:spTgt spid="22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4">
                                            <p:txEl>
                                              <p:pRg st="0" end="0"/>
                                            </p:txEl>
                                          </p:spTgt>
                                        </p:tgtEl>
                                        <p:attrNameLst>
                                          <p:attrName>style.visibility</p:attrName>
                                        </p:attrNameLst>
                                      </p:cBhvr>
                                      <p:to>
                                        <p:strVal val="visible"/>
                                      </p:to>
                                    </p:set>
                                    <p:animEffect transition="in" filter="barn(outVertical)">
                                      <p:cBhvr>
                                        <p:cTn id="10" dur="500"/>
                                        <p:tgtEl>
                                          <p:spTgt spid="2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559889" y="40132"/>
            <a:ext cx="3986716" cy="3717516"/>
            <a:chOff x="3413185" y="53509"/>
            <a:chExt cx="5315621" cy="4956688"/>
          </a:xfrm>
        </p:grpSpPr>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14588" t="13933" r="14771" b="14882"/>
            <a:stretch>
              <a:fillRect/>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5508" y="2035834"/>
              <a:ext cx="2937178" cy="1231107"/>
            </a:xfrm>
            <a:prstGeom prst="rect">
              <a:avLst/>
            </a:prstGeom>
            <a:noFill/>
          </p:spPr>
          <p:txBody>
            <a:bodyPr wrap="square" rtlCol="0">
              <a:spAutoFit/>
            </a:bodyPr>
            <a:lstStyle/>
            <a:p>
              <a:pPr algn="ctr"/>
              <a:r>
                <a:rPr lang="en-US" sz="2700" b="1" dirty="0">
                  <a:solidFill>
                    <a:srgbClr val="FF0000"/>
                  </a:solidFill>
                  <a:latin typeface="Times New Roman" panose="02020603050405020304" pitchFamily="18" charset="0"/>
                  <a:cs typeface="Times New Roman" panose="02020603050405020304" pitchFamily="18" charset="0"/>
                </a:rPr>
                <a:t>XÃ HỘI VIỆT NAM</a:t>
              </a:r>
              <a:endParaRPr lang="en-US" sz="2700" b="1" dirty="0">
                <a:solidFill>
                  <a:srgbClr val="FF0000"/>
                </a:solidFill>
                <a:latin typeface="Times New Roman" panose="02020603050405020304" pitchFamily="18" charset="0"/>
                <a:cs typeface="Times New Roman" panose="02020603050405020304" pitchFamily="18" charset="0"/>
              </a:endParaRPr>
            </a:p>
          </p:txBody>
        </p:sp>
      </p:grpSp>
      <p:pic>
        <p:nvPicPr>
          <p:cNvPr id="35" name="Picture 34">
            <a:hlinkClick r:id=""/>
          </p:cNvPr>
          <p:cNvPicPr>
            <a:picLocks noChangeAspect="1"/>
          </p:cNvPicPr>
          <p:nvPr/>
        </p:nvPicPr>
        <p:blipFill>
          <a:blip r:embed="rId2"/>
          <a:stretch>
            <a:fillRect/>
          </a:stretch>
        </p:blipFill>
        <p:spPr>
          <a:xfrm>
            <a:off x="-60592" y="40132"/>
            <a:ext cx="2768600" cy="1511300"/>
          </a:xfrm>
          <a:prstGeom prst="rect">
            <a:avLst/>
          </a:prstGeom>
        </p:spPr>
      </p:pic>
      <p:pic>
        <p:nvPicPr>
          <p:cNvPr id="37" name="Picture 36">
            <a:hlinkClick r:id=""/>
          </p:cNvPr>
          <p:cNvPicPr>
            <a:picLocks noChangeAspect="1"/>
          </p:cNvPicPr>
          <p:nvPr/>
        </p:nvPicPr>
        <p:blipFill>
          <a:blip r:embed="rId3"/>
          <a:stretch>
            <a:fillRect/>
          </a:stretch>
        </p:blipFill>
        <p:spPr>
          <a:xfrm>
            <a:off x="6385786" y="40132"/>
            <a:ext cx="2730500" cy="1524000"/>
          </a:xfrm>
          <a:prstGeom prst="rect">
            <a:avLst/>
          </a:prstGeom>
        </p:spPr>
      </p:pic>
      <p:pic>
        <p:nvPicPr>
          <p:cNvPr id="39" name="Picture 38">
            <a:hlinkClick r:id=""/>
          </p:cNvPr>
          <p:cNvPicPr>
            <a:picLocks noChangeAspect="1"/>
          </p:cNvPicPr>
          <p:nvPr/>
        </p:nvPicPr>
        <p:blipFill>
          <a:blip r:embed="rId4"/>
          <a:stretch>
            <a:fillRect/>
          </a:stretch>
        </p:blipFill>
        <p:spPr>
          <a:xfrm>
            <a:off x="6463872" y="2411212"/>
            <a:ext cx="2717800" cy="1511300"/>
          </a:xfrm>
          <a:prstGeom prst="rect">
            <a:avLst/>
          </a:prstGeom>
        </p:spPr>
      </p:pic>
      <p:pic>
        <p:nvPicPr>
          <p:cNvPr id="41" name="Picture 40">
            <a:hlinkClick r:id=""/>
          </p:cNvPr>
          <p:cNvPicPr>
            <a:picLocks noChangeAspect="1"/>
          </p:cNvPicPr>
          <p:nvPr/>
        </p:nvPicPr>
        <p:blipFill>
          <a:blip r:embed="rId5"/>
          <a:stretch>
            <a:fillRect/>
          </a:stretch>
        </p:blipFill>
        <p:spPr>
          <a:xfrm>
            <a:off x="3336378" y="3752142"/>
            <a:ext cx="2730500" cy="1485900"/>
          </a:xfrm>
          <a:prstGeom prst="rect">
            <a:avLst/>
          </a:prstGeom>
        </p:spPr>
      </p:pic>
      <p:pic>
        <p:nvPicPr>
          <p:cNvPr id="45" name="Picture 44"/>
          <p:cNvPicPr>
            <a:picLocks noChangeAspect="1"/>
          </p:cNvPicPr>
          <p:nvPr/>
        </p:nvPicPr>
        <p:blipFill>
          <a:blip r:embed="rId6"/>
          <a:stretch>
            <a:fillRect/>
          </a:stretch>
        </p:blipFill>
        <p:spPr>
          <a:xfrm>
            <a:off x="-9793" y="2434824"/>
            <a:ext cx="2689921" cy="1485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outVertical)">
                                      <p:cBhvr>
                                        <p:cTn id="10" dur="500"/>
                                        <p:tgtEl>
                                          <p:spTgt spid="35"/>
                                        </p:tgtEl>
                                      </p:cBhvr>
                                    </p:animEffect>
                                  </p:childTnLst>
                                </p:cTn>
                              </p:par>
                              <p:par>
                                <p:cTn id="11" presetID="16" presetClass="entr" presetSubtype="37"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par>
                                <p:cTn id="14" presetID="16" presetClass="entr" presetSubtype="37"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outVertical)">
                                      <p:cBhvr>
                                        <p:cTn id="16" dur="500"/>
                                        <p:tgtEl>
                                          <p:spTgt spid="39"/>
                                        </p:tgtEl>
                                      </p:cBhvr>
                                    </p:animEffect>
                                  </p:childTnLst>
                                </p:cTn>
                              </p:par>
                              <p:par>
                                <p:cTn id="17" presetID="16" presetClass="entr" presetSubtype="37"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Vertical)">
                                      <p:cBhvr>
                                        <p:cTn id="19" dur="500"/>
                                        <p:tgtEl>
                                          <p:spTgt spid="41"/>
                                        </p:tgtEl>
                                      </p:cBhvr>
                                    </p:animEffect>
                                  </p:childTnLst>
                                </p:cTn>
                              </p:par>
                              <p:par>
                                <p:cTn id="20" presetID="16" presetClass="entr" presetSubtype="37"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outVertical)">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AutoShape 6"/>
          <p:cNvSpPr/>
          <p:nvPr/>
        </p:nvSpPr>
        <p:spPr bwMode="auto">
          <a:xfrm>
            <a:off x="7915497" y="450056"/>
            <a:ext cx="498364" cy="4254102"/>
          </a:xfrm>
          <a:prstGeom prst="rightBrace">
            <a:avLst>
              <a:gd name="adj1" fmla="val 116667"/>
              <a:gd name="adj2" fmla="val 50250"/>
            </a:avLst>
          </a:prstGeom>
          <a:solidFill>
            <a:schemeClr val="bg1"/>
          </a:solidFill>
          <a:ln w="28575">
            <a:solidFill>
              <a:srgbClr val="0000FF"/>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endParaRPr lang="en-US" altLang="en-US" sz="1650" kern="1200">
              <a:solidFill>
                <a:prstClr val="black"/>
              </a:solidFill>
              <a:latin typeface="Times New Roman" panose="02020603050405020304" pitchFamily="18" charset="0"/>
              <a:ea typeface="+mn-ea"/>
              <a:cs typeface="Times New Roman" panose="02020603050405020304" pitchFamily="18" charset="0"/>
            </a:endParaRPr>
          </a:p>
        </p:txBody>
      </p:sp>
      <p:sp>
        <p:nvSpPr>
          <p:cNvPr id="78850" name="Text Box 2"/>
          <p:cNvSpPr txBox="1">
            <a:spLocks noChangeArrowheads="1"/>
          </p:cNvSpPr>
          <p:nvPr/>
        </p:nvSpPr>
        <p:spPr bwMode="auto">
          <a:xfrm>
            <a:off x="2522943" y="523"/>
            <a:ext cx="5465800" cy="725968"/>
          </a:xfrm>
          <a:prstGeom prst="rect">
            <a:avLst/>
          </a:prstGeom>
          <a:solidFill>
            <a:schemeClr val="bg1"/>
          </a:solidFill>
          <a:ln w="3175" cmpd="dbl" algn="ctr">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
              </a:spcBef>
              <a:spcAft>
                <a:spcPct val="0"/>
              </a:spcAft>
              <a:buClrTx/>
              <a:buFontTx/>
              <a:buChar char="-"/>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tay</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sai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của</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Pháp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giàu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5000"/>
              </a:spcBef>
              <a:spcAft>
                <a:spcPct val="0"/>
              </a:spcAft>
              <a:buClrTx/>
              <a:buFontTx/>
              <a:buChar char="-"/>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Một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số</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địa</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chủ</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vừa</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nhỏ</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đế</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quốc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chèn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ép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ít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nhiều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thần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1" name="Text Box 3"/>
          <p:cNvSpPr txBox="1">
            <a:spLocks noChangeArrowheads="1"/>
          </p:cNvSpPr>
          <p:nvPr/>
        </p:nvSpPr>
        <p:spPr bwMode="auto">
          <a:xfrm>
            <a:off x="2508470" y="872396"/>
            <a:ext cx="5497033" cy="944105"/>
          </a:xfrm>
          <a:prstGeom prst="rect">
            <a:avLst/>
          </a:prstGeom>
          <a:solidFill>
            <a:schemeClr val="bg1"/>
          </a:solidFill>
          <a:ln w="3175" cmpd="dbl">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
              </a:spcBef>
              <a:spcAft>
                <a:spcPct val="0"/>
              </a:spcAft>
              <a:buClrTx/>
              <a:buFontTx/>
              <a:buChar char="-"/>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Mất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ruộng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đất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bần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cùng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hóa</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5000"/>
              </a:spcBef>
              <a:spcAft>
                <a:spcPct val="0"/>
              </a:spcAft>
              <a:buClrTx/>
              <a:buFontTx/>
              <a:buChar char="-"/>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Phần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lớn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tá</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điền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một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số</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trở</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thành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công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nhân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trong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các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đồn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điền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hầm</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mỏ</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nhà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máy</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5000"/>
              </a:spcBef>
              <a:spcAft>
                <a:spcPct val="0"/>
              </a:spcAft>
              <a:buClrTx/>
              <a:buFontTx/>
              <a:buChar char="-"/>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lực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lượng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to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lớn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trong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trào</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yêu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nước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6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2" name="Text Box 4"/>
          <p:cNvSpPr txBox="1">
            <a:spLocks noChangeArrowheads="1"/>
          </p:cNvSpPr>
          <p:nvPr/>
        </p:nvSpPr>
        <p:spPr bwMode="auto">
          <a:xfrm>
            <a:off x="2477829" y="3224620"/>
            <a:ext cx="5497033" cy="725968"/>
          </a:xfrm>
          <a:prstGeom prst="rect">
            <a:avLst/>
          </a:prstGeom>
          <a:solidFill>
            <a:schemeClr val="bg1"/>
          </a:solidFill>
          <a:ln w="3175" cmpd="dbl" algn="ctr">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Thành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phần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tiểu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thương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viên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chức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nhà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báo</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học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sinh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sinh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viên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ý</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dễ</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tiếp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trào</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lưu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tư</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tưởng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tiến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bộ</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từ</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bên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ngoài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5000"/>
              </a:spcBef>
              <a:spcAft>
                <a:spcPct val="0"/>
              </a:spcAft>
              <a:buClrTx/>
              <a:buFontTx/>
              <a:buChar char="-"/>
            </a:pP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3" name="Text Box 5"/>
          <p:cNvSpPr txBox="1">
            <a:spLocks noChangeArrowheads="1"/>
          </p:cNvSpPr>
          <p:nvPr/>
        </p:nvSpPr>
        <p:spPr bwMode="auto">
          <a:xfrm>
            <a:off x="2491710" y="4257945"/>
            <a:ext cx="5497033" cy="715581"/>
          </a:xfrm>
          <a:prstGeom prst="rect">
            <a:avLst/>
          </a:prstGeom>
          <a:solidFill>
            <a:schemeClr val="bg1"/>
          </a:solidFill>
          <a:ln w="3175" cmpd="dbl" algn="ctr">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Vừa</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mới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ra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đời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còn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non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trẻ</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Chịu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3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tầng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bức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đế</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quốc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t­ư</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bản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kiến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0"/>
              </a:spcBef>
              <a:spcAft>
                <a:spcPct val="0"/>
              </a:spcAft>
              <a:buClrTx/>
            </a:pP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Sớm</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thần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đấu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tranh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chống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bức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và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áp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bức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giai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cấp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6" name="Oval 8"/>
          <p:cNvSpPr>
            <a:spLocks noChangeArrowheads="1"/>
          </p:cNvSpPr>
          <p:nvPr/>
        </p:nvSpPr>
        <p:spPr bwMode="auto">
          <a:xfrm>
            <a:off x="1249325" y="32147"/>
            <a:ext cx="832884" cy="857250"/>
          </a:xfrm>
          <a:prstGeom prst="ellipse">
            <a:avLst/>
          </a:prstGeom>
          <a:solidFill>
            <a:srgbClr val="99FFCC"/>
          </a:solidFill>
          <a:ln w="28575" algn="ctr">
            <a:solidFill>
              <a:schemeClr val="accent2"/>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US" sz="1350" b="1" kern="1200">
                <a:solidFill>
                  <a:srgbClr val="000066"/>
                </a:solidFill>
                <a:latin typeface="Times New Roman" panose="02020603050405020304" pitchFamily="18" charset="0"/>
                <a:ea typeface="+mn-ea"/>
                <a:cs typeface="Times New Roman" panose="02020603050405020304" pitchFamily="18" charset="0"/>
                <a:hlinkClick r:id=""/>
              </a:rPr>
              <a:t>Địa</a:t>
            </a:r>
            <a:br>
              <a:rPr lang="en-US" altLang="en-US" sz="1350" b="1" kern="1200">
                <a:solidFill>
                  <a:srgbClr val="000066"/>
                </a:solidFill>
                <a:latin typeface="Times New Roman" panose="02020603050405020304" pitchFamily="18" charset="0"/>
                <a:ea typeface="+mn-ea"/>
                <a:cs typeface="Times New Roman" panose="02020603050405020304" pitchFamily="18" charset="0"/>
                <a:hlinkClick r:id=""/>
              </a:rPr>
            </a:br>
            <a:r>
              <a:rPr lang="en-US" altLang="en-US" sz="1350" b="1" kern="1200">
                <a:solidFill>
                  <a:srgbClr val="000066"/>
                </a:solidFill>
                <a:latin typeface="Times New Roman" panose="02020603050405020304" pitchFamily="18" charset="0"/>
                <a:ea typeface="+mn-ea"/>
                <a:cs typeface="Times New Roman" panose="02020603050405020304" pitchFamily="18" charset="0"/>
                <a:hlinkClick r:id=""/>
              </a:rPr>
              <a:t>chủ</a:t>
            </a:r>
            <a:br>
              <a:rPr lang="en-US" altLang="en-US" sz="1350" b="1" kern="1200">
                <a:solidFill>
                  <a:srgbClr val="000066"/>
                </a:solidFill>
                <a:latin typeface="Times New Roman" panose="02020603050405020304" pitchFamily="18" charset="0"/>
                <a:ea typeface="+mn-ea"/>
                <a:cs typeface="Times New Roman" panose="02020603050405020304" pitchFamily="18" charset="0"/>
                <a:hlinkClick r:id=""/>
              </a:rPr>
            </a:br>
            <a:r>
              <a:rPr lang="en-US" altLang="en-US" sz="1350" b="1" kern="1200">
                <a:solidFill>
                  <a:srgbClr val="000066"/>
                </a:solidFill>
                <a:latin typeface="Times New Roman" panose="02020603050405020304" pitchFamily="18" charset="0"/>
                <a:ea typeface="+mn-ea"/>
                <a:cs typeface="Times New Roman" panose="02020603050405020304" pitchFamily="18" charset="0"/>
                <a:hlinkClick r:id=""/>
              </a:rPr>
              <a:t>PK</a:t>
            </a:r>
            <a:endParaRPr lang="en-US" altLang="en-US" sz="1350" b="1" kern="1200">
              <a:solidFill>
                <a:srgbClr val="000066"/>
              </a:solidFill>
              <a:latin typeface="Times New Roman" panose="02020603050405020304" pitchFamily="18" charset="0"/>
              <a:ea typeface="+mn-ea"/>
              <a:cs typeface="Times New Roman" panose="02020603050405020304" pitchFamily="18" charset="0"/>
            </a:endParaRPr>
          </a:p>
        </p:txBody>
      </p:sp>
      <p:sp>
        <p:nvSpPr>
          <p:cNvPr id="78857" name="Oval 9"/>
          <p:cNvSpPr>
            <a:spLocks noChangeArrowheads="1"/>
          </p:cNvSpPr>
          <p:nvPr/>
        </p:nvSpPr>
        <p:spPr bwMode="auto">
          <a:xfrm>
            <a:off x="1249325" y="971550"/>
            <a:ext cx="832884" cy="857250"/>
          </a:xfrm>
          <a:prstGeom prst="ellipse">
            <a:avLst/>
          </a:prstGeom>
          <a:solidFill>
            <a:srgbClr val="99FFCC"/>
          </a:solidFill>
          <a:ln w="28575" algn="ctr">
            <a:solidFill>
              <a:srgbClr val="0000FF"/>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rPr>
              <a:t>Nông</a:t>
            </a:r>
            <a:b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rPr>
            </a:br>
            <a: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rPr>
              <a:t> dân</a:t>
            </a:r>
            <a:endParaRPr lang="en-US" altLang="en-US" sz="1350" b="1" kern="1200">
              <a:solidFill>
                <a:prstClr val="black"/>
              </a:solidFill>
              <a:latin typeface="Times New Roman" panose="02020603050405020304" pitchFamily="18" charset="0"/>
              <a:ea typeface="+mn-ea"/>
              <a:cs typeface="Times New Roman" panose="02020603050405020304" pitchFamily="18" charset="0"/>
            </a:endParaRPr>
          </a:p>
        </p:txBody>
      </p:sp>
      <p:cxnSp>
        <p:nvCxnSpPr>
          <p:cNvPr id="78859" name="AutoShape 11"/>
          <p:cNvCxnSpPr>
            <a:cxnSpLocks noChangeShapeType="1"/>
            <a:stCxn id="78855" idx="6"/>
            <a:endCxn id="78856" idx="2"/>
          </p:cNvCxnSpPr>
          <p:nvPr/>
        </p:nvCxnSpPr>
        <p:spPr bwMode="auto">
          <a:xfrm flipV="1">
            <a:off x="853706" y="460773"/>
            <a:ext cx="380003" cy="453628"/>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60" name="AutoShape 12"/>
          <p:cNvCxnSpPr>
            <a:cxnSpLocks noChangeShapeType="1"/>
          </p:cNvCxnSpPr>
          <p:nvPr/>
        </p:nvCxnSpPr>
        <p:spPr bwMode="auto">
          <a:xfrm>
            <a:off x="832883" y="914400"/>
            <a:ext cx="395621" cy="485775"/>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sp>
        <p:nvSpPr>
          <p:cNvPr id="78862" name="Oval 14"/>
          <p:cNvSpPr>
            <a:spLocks noChangeArrowheads="1"/>
          </p:cNvSpPr>
          <p:nvPr/>
        </p:nvSpPr>
        <p:spPr bwMode="auto">
          <a:xfrm>
            <a:off x="1249325" y="2171700"/>
            <a:ext cx="832884" cy="857250"/>
          </a:xfrm>
          <a:prstGeom prst="ellipse">
            <a:avLst/>
          </a:prstGeom>
          <a:solidFill>
            <a:srgbClr val="FF99FF"/>
          </a:solidFill>
          <a:ln w="28575" algn="ctr">
            <a:solidFill>
              <a:srgbClr val="FF0000"/>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endParaRPr lang="en-US" altLang="en-US" sz="1350" b="1" kern="1200">
              <a:solidFill>
                <a:prstClr val="black"/>
              </a:solidFill>
              <a:latin typeface="Times New Roman" panose="02020603050405020304" pitchFamily="18" charset="0"/>
              <a:ea typeface="+mn-ea"/>
              <a:cs typeface="Times New Roman" panose="02020603050405020304" pitchFamily="18" charset="0"/>
            </a:endParaRPr>
          </a:p>
        </p:txBody>
      </p:sp>
      <p:sp>
        <p:nvSpPr>
          <p:cNvPr id="78863" name="Oval 15"/>
          <p:cNvSpPr>
            <a:spLocks noChangeArrowheads="1"/>
          </p:cNvSpPr>
          <p:nvPr/>
        </p:nvSpPr>
        <p:spPr bwMode="auto">
          <a:xfrm>
            <a:off x="1214622" y="3252788"/>
            <a:ext cx="832884" cy="857250"/>
          </a:xfrm>
          <a:prstGeom prst="ellipse">
            <a:avLst/>
          </a:prstGeom>
          <a:solidFill>
            <a:srgbClr val="FF99FF"/>
          </a:solidFill>
          <a:ln w="28575" algn="ctr">
            <a:solidFill>
              <a:srgbClr val="FF0000"/>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rPr>
              <a:t>Tiểu</a:t>
            </a:r>
            <a:r>
              <a:rPr lang="en-US" altLang="en-US" sz="1350" kern="1200">
                <a:solidFill>
                  <a:prstClr val="black"/>
                </a:solidFill>
                <a:latin typeface="Times New Roman" panose="02020603050405020304" pitchFamily="18" charset="0"/>
                <a:ea typeface="+mn-ea"/>
                <a:cs typeface="Times New Roman" panose="02020603050405020304" pitchFamily="18" charset="0"/>
                <a:hlinkClick r:id=""/>
              </a:rPr>
              <a:t> </a:t>
            </a:r>
            <a:endParaRPr lang="en-US" altLang="en-US" sz="1350" kern="120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50000"/>
              </a:spcBef>
              <a:spcAft>
                <a:spcPct val="0"/>
              </a:spcAft>
              <a:buClrTx/>
            </a:pPr>
            <a:r>
              <a:rPr lang="en-US" altLang="en-US" sz="1350" b="1" kern="1200">
                <a:solidFill>
                  <a:srgbClr val="00FFFF"/>
                </a:solidFill>
                <a:latin typeface="Times New Roman" panose="02020603050405020304" pitchFamily="18" charset="0"/>
                <a:ea typeface="+mn-ea"/>
                <a:cs typeface="Times New Roman" panose="02020603050405020304" pitchFamily="18" charset="0"/>
                <a:hlinkClick r:id=""/>
              </a:rPr>
              <a:t> t</a:t>
            </a:r>
            <a: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rPr>
              <a:t>ư sản</a:t>
            </a:r>
            <a:endParaRPr lang="en-US" altLang="en-US" sz="1350" b="1" kern="1200">
              <a:solidFill>
                <a:prstClr val="black"/>
              </a:solidFill>
              <a:latin typeface="Times New Roman" panose="02020603050405020304" pitchFamily="18" charset="0"/>
              <a:ea typeface="+mn-ea"/>
              <a:cs typeface="Times New Roman" panose="02020603050405020304" pitchFamily="18" charset="0"/>
            </a:endParaRPr>
          </a:p>
        </p:txBody>
      </p:sp>
      <p:sp>
        <p:nvSpPr>
          <p:cNvPr id="78864" name="Oval 16"/>
          <p:cNvSpPr>
            <a:spLocks noChangeArrowheads="1"/>
          </p:cNvSpPr>
          <p:nvPr/>
        </p:nvSpPr>
        <p:spPr bwMode="auto">
          <a:xfrm>
            <a:off x="1228503" y="4286250"/>
            <a:ext cx="832884" cy="857250"/>
          </a:xfrm>
          <a:prstGeom prst="ellipse">
            <a:avLst/>
          </a:prstGeom>
          <a:solidFill>
            <a:srgbClr val="FF99FF"/>
          </a:solidFill>
          <a:ln w="28575" algn="ctr">
            <a:solidFill>
              <a:srgbClr val="FF0000"/>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ction="ppaction://noaction"/>
              </a:rPr>
              <a:t>Công</a:t>
            </a:r>
            <a:endParaRPr lang="en-US" altLang="en-US" sz="1350" b="1" kern="120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0"/>
              </a:spcBef>
              <a:spcAft>
                <a:spcPct val="0"/>
              </a:spcAft>
              <a:buClrTx/>
            </a:pPr>
            <a:r>
              <a:rPr lang="en-US" altLang="en-US" sz="1350" b="1" kern="1200">
                <a:solidFill>
                  <a:prstClr val="black"/>
                </a:solidFill>
                <a:latin typeface="Times New Roman" panose="02020603050405020304" pitchFamily="18" charset="0"/>
                <a:ea typeface="+mn-ea"/>
                <a:cs typeface="Times New Roman" panose="02020603050405020304" pitchFamily="18" charset="0"/>
                <a:hlinkClick r:id="" action="ppaction://noaction"/>
              </a:rPr>
              <a:t>nhân</a:t>
            </a:r>
            <a:endParaRPr lang="en-US" altLang="en-US" sz="1350" b="1" kern="1200">
              <a:solidFill>
                <a:prstClr val="black"/>
              </a:solidFill>
              <a:latin typeface="Times New Roman" panose="02020603050405020304" pitchFamily="18" charset="0"/>
              <a:ea typeface="+mn-ea"/>
              <a:cs typeface="Times New Roman" panose="02020603050405020304" pitchFamily="18" charset="0"/>
            </a:endParaRPr>
          </a:p>
        </p:txBody>
      </p:sp>
      <p:cxnSp>
        <p:nvCxnSpPr>
          <p:cNvPr id="78865" name="AutoShape 17"/>
          <p:cNvCxnSpPr>
            <a:cxnSpLocks noChangeShapeType="1"/>
          </p:cNvCxnSpPr>
          <p:nvPr/>
        </p:nvCxnSpPr>
        <p:spPr bwMode="auto">
          <a:xfrm flipV="1">
            <a:off x="749594" y="2571750"/>
            <a:ext cx="442470" cy="985838"/>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66" name="AutoShape 18"/>
          <p:cNvCxnSpPr>
            <a:cxnSpLocks noChangeShapeType="1"/>
          </p:cNvCxnSpPr>
          <p:nvPr/>
        </p:nvCxnSpPr>
        <p:spPr bwMode="auto">
          <a:xfrm>
            <a:off x="749594" y="3543300"/>
            <a:ext cx="428589" cy="109538"/>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67" name="AutoShape 19"/>
          <p:cNvCxnSpPr>
            <a:cxnSpLocks noChangeShapeType="1"/>
            <a:stCxn id="78858" idx="6"/>
            <a:endCxn id="78864" idx="2"/>
          </p:cNvCxnSpPr>
          <p:nvPr/>
        </p:nvCxnSpPr>
        <p:spPr bwMode="auto">
          <a:xfrm>
            <a:off x="781195" y="3436864"/>
            <a:ext cx="447308" cy="1278011"/>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sp>
        <p:nvSpPr>
          <p:cNvPr id="78868" name="Text Box 20"/>
          <p:cNvSpPr txBox="1">
            <a:spLocks noChangeArrowheads="1"/>
          </p:cNvSpPr>
          <p:nvPr/>
        </p:nvSpPr>
        <p:spPr bwMode="auto">
          <a:xfrm>
            <a:off x="2477828" y="1955021"/>
            <a:ext cx="5497033" cy="1131079"/>
          </a:xfrm>
          <a:prstGeom prst="rect">
            <a:avLst/>
          </a:prstGeom>
          <a:solidFill>
            <a:schemeClr val="bg1"/>
          </a:solidFill>
          <a:ln w="3175" cmpd="dbl" algn="ctr">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US" sz="1350" kern="1200" dirty="0">
                <a:solidFill>
                  <a:prstClr val="black"/>
                </a:solidFill>
                <a:latin typeface="Times New Roman" panose="02020603050405020304" pitchFamily="18" charset="0"/>
                <a:ea typeface="+mn-ea"/>
                <a:cs typeface="Times New Roman" panose="02020603050405020304" pitchFamily="18" charset="0"/>
              </a:rPr>
              <a:t> -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Xuất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thân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từ</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những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người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buôn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bán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địa</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chủ</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phong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kiến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hóa</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sĩ</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phu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yêu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nước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tiến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bộ</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Bị</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chèn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ép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nặng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nề</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ít</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khả</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năng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cạnh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tranh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Có</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ý</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thức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dân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tộc</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-&gt;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là</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cơ</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sở</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thuận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lợi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để</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tiếp</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thu</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khuynh</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hướng</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DCTS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từ</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bên</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 </a:t>
            </a: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ngoài</a:t>
            </a: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78869" name="AutoShape 21"/>
          <p:cNvCxnSpPr>
            <a:cxnSpLocks noChangeShapeType="1"/>
          </p:cNvCxnSpPr>
          <p:nvPr/>
        </p:nvCxnSpPr>
        <p:spPr bwMode="auto">
          <a:xfrm>
            <a:off x="2103029" y="2553413"/>
            <a:ext cx="395621" cy="0"/>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70" name="AutoShape 22"/>
          <p:cNvCxnSpPr>
            <a:cxnSpLocks noChangeShapeType="1"/>
          </p:cNvCxnSpPr>
          <p:nvPr/>
        </p:nvCxnSpPr>
        <p:spPr bwMode="auto">
          <a:xfrm>
            <a:off x="2082208" y="3600450"/>
            <a:ext cx="409502" cy="0"/>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71" name="AutoShape 23"/>
          <p:cNvCxnSpPr>
            <a:cxnSpLocks noChangeShapeType="1"/>
          </p:cNvCxnSpPr>
          <p:nvPr/>
        </p:nvCxnSpPr>
        <p:spPr bwMode="auto">
          <a:xfrm>
            <a:off x="2082208" y="4629150"/>
            <a:ext cx="416442" cy="0"/>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72" name="AutoShape 24"/>
          <p:cNvCxnSpPr>
            <a:cxnSpLocks noChangeShapeType="1"/>
            <a:stCxn id="78856" idx="6"/>
          </p:cNvCxnSpPr>
          <p:nvPr/>
        </p:nvCxnSpPr>
        <p:spPr bwMode="auto">
          <a:xfrm flipV="1">
            <a:off x="2097825" y="450056"/>
            <a:ext cx="426853" cy="10716"/>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cxnSp>
        <p:nvCxnSpPr>
          <p:cNvPr id="78873" name="AutoShape 25"/>
          <p:cNvCxnSpPr>
            <a:cxnSpLocks noChangeShapeType="1"/>
          </p:cNvCxnSpPr>
          <p:nvPr/>
        </p:nvCxnSpPr>
        <p:spPr bwMode="auto">
          <a:xfrm>
            <a:off x="2082208" y="1371600"/>
            <a:ext cx="409502" cy="0"/>
          </a:xfrm>
          <a:prstGeom prst="straightConnector1">
            <a:avLst/>
          </a:prstGeom>
          <a:noFill/>
          <a:ln w="28575">
            <a:solidFill>
              <a:srgbClr val="0000FF"/>
            </a:solidFill>
            <a:round/>
            <a:tailEnd type="triangle" w="med" len="med"/>
          </a:ln>
          <a:extLst>
            <a:ext uri="{909E8E84-426E-40DD-AFC4-6F175D3DCCD1}">
              <a14:hiddenFill xmlns:a14="http://schemas.microsoft.com/office/drawing/2010/main">
                <a:noFill/>
              </a14:hiddenFill>
            </a:ext>
          </a:extLst>
        </p:spPr>
      </p:cxnSp>
      <p:sp>
        <p:nvSpPr>
          <p:cNvPr id="78878" name="Rectangle 30"/>
          <p:cNvSpPr>
            <a:spLocks noChangeArrowheads="1"/>
          </p:cNvSpPr>
          <p:nvPr/>
        </p:nvSpPr>
        <p:spPr bwMode="auto">
          <a:xfrm>
            <a:off x="1448400" y="2102989"/>
            <a:ext cx="43473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br>
              <a:rPr lang="en-US" altLang="en-US" sz="1350" b="1" kern="1200" dirty="0">
                <a:solidFill>
                  <a:prstClr val="black"/>
                </a:solidFill>
                <a:latin typeface="Times New Roman" panose="02020603050405020304" pitchFamily="18" charset="0"/>
                <a:ea typeface="+mn-ea"/>
                <a:cs typeface="Times New Roman" panose="02020603050405020304" pitchFamily="18" charset="0"/>
                <a:hlinkClick r:id=""/>
              </a:rPr>
            </a:br>
            <a:r>
              <a:rPr lang="en-US" altLang="en-US" sz="1350" b="1" kern="1200" dirty="0">
                <a:solidFill>
                  <a:prstClr val="black"/>
                </a:solidFill>
                <a:latin typeface="Times New Roman" panose="02020603050405020304" pitchFamily="18" charset="0"/>
                <a:ea typeface="+mn-ea"/>
                <a:cs typeface="Times New Roman" panose="02020603050405020304" pitchFamily="18" charset="0"/>
                <a:hlinkClick r:id=""/>
              </a:rPr>
              <a:t>Tư</a:t>
            </a:r>
            <a:br>
              <a:rPr lang="en-US" altLang="en-US" sz="1350" b="1" kern="1200" dirty="0">
                <a:solidFill>
                  <a:prstClr val="black"/>
                </a:solidFill>
                <a:latin typeface="Times New Roman" panose="02020603050405020304" pitchFamily="18" charset="0"/>
                <a:ea typeface="+mn-ea"/>
                <a:cs typeface="Times New Roman" panose="02020603050405020304" pitchFamily="18" charset="0"/>
                <a:hlinkClick r:id=""/>
              </a:rPr>
            </a:br>
            <a:r>
              <a:rPr lang="en-US" altLang="en-US" sz="1350" b="1" kern="1200" dirty="0">
                <a:solidFill>
                  <a:prstClr val="black"/>
                </a:solidFill>
                <a:latin typeface="Times New Roman" panose="02020603050405020304" pitchFamily="18" charset="0"/>
                <a:ea typeface="+mn-ea"/>
                <a:cs typeface="Times New Roman" panose="02020603050405020304" pitchFamily="18" charset="0"/>
                <a:hlinkClick r:id=""/>
              </a:rPr>
              <a:t>sản</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8" name="Oval 10"/>
          <p:cNvSpPr>
            <a:spLocks noChangeArrowheads="1"/>
          </p:cNvSpPr>
          <p:nvPr/>
        </p:nvSpPr>
        <p:spPr bwMode="auto">
          <a:xfrm>
            <a:off x="31600" y="2571749"/>
            <a:ext cx="749595" cy="1730229"/>
          </a:xfrm>
          <a:prstGeom prst="ellipse">
            <a:avLst/>
          </a:prstGeom>
          <a:solidFill>
            <a:srgbClr val="FF99CC"/>
          </a:solidFill>
          <a:ln w="38100">
            <a:solidFill>
              <a:srgbClr val="FF0066"/>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1650" b="1" kern="1200" dirty="0" err="1">
                <a:solidFill>
                  <a:prstClr val="black"/>
                </a:solidFill>
                <a:latin typeface="Times New Roman" panose="02020603050405020304" pitchFamily="18" charset="0"/>
                <a:ea typeface="+mn-ea"/>
                <a:cs typeface="Times New Roman" panose="02020603050405020304" pitchFamily="18" charset="0"/>
              </a:rPr>
              <a:t>Giai</a:t>
            </a:r>
            <a:r>
              <a:rPr lang="en-US" altLang="en-US" sz="1650" b="1" kern="1200" dirty="0">
                <a:solidFill>
                  <a:prstClr val="black"/>
                </a:solidFill>
                <a:latin typeface="Times New Roman" panose="02020603050405020304" pitchFamily="18" charset="0"/>
                <a:ea typeface="+mn-ea"/>
                <a:cs typeface="Times New Roman" panose="02020603050405020304" pitchFamily="18" charset="0"/>
              </a:rPr>
              <a:t> </a:t>
            </a:r>
            <a:endParaRPr lang="en-US" altLang="en-US" sz="1650" b="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0"/>
              </a:spcBef>
              <a:spcAft>
                <a:spcPct val="0"/>
              </a:spcAft>
              <a:buClrTx/>
            </a:pPr>
            <a:r>
              <a:rPr lang="en-US" altLang="en-US" sz="1650" b="1" kern="1200" dirty="0" err="1">
                <a:solidFill>
                  <a:prstClr val="black"/>
                </a:solidFill>
                <a:latin typeface="Times New Roman" panose="02020603050405020304" pitchFamily="18" charset="0"/>
                <a:ea typeface="+mn-ea"/>
                <a:cs typeface="Times New Roman" panose="02020603050405020304" pitchFamily="18" charset="0"/>
              </a:rPr>
              <a:t>cấp</a:t>
            </a:r>
            <a:r>
              <a:rPr lang="en-US" altLang="en-US" sz="1650" b="1" kern="1200" dirty="0">
                <a:solidFill>
                  <a:prstClr val="black"/>
                </a:solidFill>
                <a:latin typeface="Times New Roman" panose="02020603050405020304" pitchFamily="18" charset="0"/>
                <a:ea typeface="+mn-ea"/>
                <a:cs typeface="Times New Roman" panose="02020603050405020304" pitchFamily="18" charset="0"/>
              </a:rPr>
              <a:t>,</a:t>
            </a:r>
            <a:endParaRPr lang="en-US" altLang="en-US" sz="1650" b="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0"/>
              </a:spcBef>
              <a:spcAft>
                <a:spcPct val="0"/>
              </a:spcAft>
              <a:buClrTx/>
            </a:pPr>
            <a:r>
              <a:rPr lang="en-US" altLang="en-US" sz="1650" b="1" kern="1200" dirty="0" err="1">
                <a:solidFill>
                  <a:prstClr val="black"/>
                </a:solidFill>
                <a:latin typeface="Times New Roman" panose="02020603050405020304" pitchFamily="18" charset="0"/>
                <a:ea typeface="+mn-ea"/>
                <a:cs typeface="Times New Roman" panose="02020603050405020304" pitchFamily="18" charset="0"/>
              </a:rPr>
              <a:t>tầng</a:t>
            </a:r>
            <a:br>
              <a:rPr lang="en-US" altLang="en-US" sz="1650" b="1" kern="1200" dirty="0">
                <a:solidFill>
                  <a:prstClr val="black"/>
                </a:solidFill>
                <a:latin typeface="Times New Roman" panose="02020603050405020304" pitchFamily="18" charset="0"/>
                <a:ea typeface="+mn-ea"/>
                <a:cs typeface="Times New Roman" panose="02020603050405020304" pitchFamily="18" charset="0"/>
              </a:rPr>
            </a:br>
            <a:r>
              <a:rPr lang="en-US" altLang="en-US" sz="1650" b="1" kern="1200" dirty="0" err="1">
                <a:solidFill>
                  <a:prstClr val="black"/>
                </a:solidFill>
                <a:latin typeface="Times New Roman" panose="02020603050405020304" pitchFamily="18" charset="0"/>
                <a:ea typeface="+mn-ea"/>
                <a:cs typeface="Times New Roman" panose="02020603050405020304" pitchFamily="18" charset="0"/>
              </a:rPr>
              <a:t>lớp</a:t>
            </a:r>
            <a:br>
              <a:rPr lang="en-US" altLang="en-US" sz="1650" b="1" kern="1200" dirty="0">
                <a:solidFill>
                  <a:prstClr val="black"/>
                </a:solidFill>
                <a:latin typeface="Times New Roman" panose="02020603050405020304" pitchFamily="18" charset="0"/>
                <a:ea typeface="+mn-ea"/>
                <a:cs typeface="Times New Roman" panose="02020603050405020304" pitchFamily="18" charset="0"/>
              </a:rPr>
            </a:br>
            <a:r>
              <a:rPr lang="en-US" altLang="en-US" sz="1650" b="1" kern="1200" dirty="0" err="1">
                <a:solidFill>
                  <a:prstClr val="black"/>
                </a:solidFill>
                <a:latin typeface="Times New Roman" panose="02020603050405020304" pitchFamily="18" charset="0"/>
                <a:ea typeface="+mn-ea"/>
                <a:cs typeface="Times New Roman" panose="02020603050405020304" pitchFamily="18" charset="0"/>
              </a:rPr>
              <a:t>mới</a:t>
            </a:r>
            <a:endParaRPr lang="en-US" altLang="en-US" sz="16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8855" name="Oval 7"/>
          <p:cNvSpPr>
            <a:spLocks noChangeArrowheads="1"/>
          </p:cNvSpPr>
          <p:nvPr/>
        </p:nvSpPr>
        <p:spPr bwMode="auto">
          <a:xfrm>
            <a:off x="83287" y="200025"/>
            <a:ext cx="749595" cy="1428750"/>
          </a:xfrm>
          <a:prstGeom prst="ellipse">
            <a:avLst/>
          </a:prstGeom>
          <a:solidFill>
            <a:srgbClr val="99FFCC"/>
          </a:solidFill>
          <a:ln w="38100" algn="ctr">
            <a:solidFill>
              <a:srgbClr val="0000FF"/>
            </a:solidFill>
            <a:rou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50000"/>
              </a:spcBef>
              <a:spcAft>
                <a:spcPct val="0"/>
              </a:spcAft>
              <a:buClrTx/>
            </a:pP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Giai</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50000"/>
              </a:spcBef>
              <a:spcAft>
                <a:spcPct val="0"/>
              </a:spcAft>
              <a:buClrTx/>
            </a:pP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Cấp</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a:p>
            <a:pPr algn="ctr" defTabSz="685800" eaLnBrk="1" fontAlgn="base" hangingPunct="1">
              <a:spcBef>
                <a:spcPct val="50000"/>
              </a:spcBef>
              <a:spcAft>
                <a:spcPct val="0"/>
              </a:spcAft>
              <a:buClrTx/>
            </a:pPr>
            <a:r>
              <a:rPr lang="en-US" altLang="en-US" sz="1350" b="1" kern="1200" dirty="0" err="1">
                <a:solidFill>
                  <a:prstClr val="black"/>
                </a:solidFill>
                <a:latin typeface="Times New Roman" panose="02020603050405020304" pitchFamily="18" charset="0"/>
                <a:ea typeface="+mn-ea"/>
                <a:cs typeface="Times New Roman" panose="02020603050405020304" pitchFamily="18" charset="0"/>
              </a:rPr>
              <a:t>cũ</a:t>
            </a:r>
            <a:endParaRPr lang="en-US" altLang="en-US" sz="135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33" name="AutoShape 27"/>
          <p:cNvSpPr>
            <a:spLocks noChangeArrowheads="1"/>
          </p:cNvSpPr>
          <p:nvPr/>
        </p:nvSpPr>
        <p:spPr bwMode="auto">
          <a:xfrm>
            <a:off x="2878668" y="269253"/>
            <a:ext cx="3797900" cy="1102347"/>
          </a:xfrm>
          <a:prstGeom prst="wedgeRoundRectCallout">
            <a:avLst>
              <a:gd name="adj1" fmla="val 95480"/>
              <a:gd name="adj2" fmla="val 159621"/>
              <a:gd name="adj3" fmla="val 16667"/>
            </a:avLst>
          </a:prstGeom>
          <a:solidFill>
            <a:schemeClr val="bg1"/>
          </a:solidFill>
          <a:ln w="9525">
            <a:solidFill>
              <a:srgbClr val="0000FF"/>
            </a:solidFill>
            <a:miter lim="800000"/>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Thế</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nào</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là</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XH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thuộc</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địa</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nửa</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phong</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 </a:t>
            </a:r>
            <a:r>
              <a:rPr lang="en-US" altLang="en-US" sz="2800" b="1" kern="1200" dirty="0" err="1">
                <a:solidFill>
                  <a:srgbClr val="0070C0"/>
                </a:solidFill>
                <a:latin typeface="Times New Roman" panose="02020603050405020304" pitchFamily="18" charset="0"/>
                <a:ea typeface="+mn-ea"/>
                <a:cs typeface="Times New Roman" panose="02020603050405020304" pitchFamily="18" charset="0"/>
              </a:rPr>
              <a:t>kiến</a:t>
            </a:r>
            <a:r>
              <a:rPr lang="en-US" altLang="en-US" sz="2800" b="1" kern="1200" dirty="0">
                <a:solidFill>
                  <a:srgbClr val="0070C0"/>
                </a:solidFill>
                <a:latin typeface="Times New Roman" panose="02020603050405020304" pitchFamily="18" charset="0"/>
                <a:ea typeface="+mn-ea"/>
                <a:cs typeface="Times New Roman" panose="02020603050405020304" pitchFamily="18" charset="0"/>
              </a:rPr>
              <a:t>?</a:t>
            </a:r>
            <a:endParaRPr lang="en-US" altLang="en-US" sz="2800" b="1" kern="1200" dirty="0">
              <a:solidFill>
                <a:srgbClr val="0070C0"/>
              </a:solidFill>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8113679" y="1274065"/>
            <a:ext cx="1101464" cy="2492990"/>
          </a:xfrm>
          <a:prstGeom prst="rect">
            <a:avLst/>
          </a:prstGeom>
        </p:spPr>
        <p:txBody>
          <a:bodyPr wrap="square">
            <a:spAutoFit/>
          </a:bodyPr>
          <a:lstStyle/>
          <a:p>
            <a:pPr algn="ctr"/>
            <a:r>
              <a:rPr lang="en-US" altLang="en-US" sz="2600" b="1" kern="1200" dirty="0">
                <a:solidFill>
                  <a:srgbClr val="FF0000"/>
                </a:solidFill>
                <a:latin typeface="Times New Roman" panose="02020603050405020304" pitchFamily="18" charset="0"/>
                <a:cs typeface="Times New Roman" panose="02020603050405020304" pitchFamily="18" charset="0"/>
              </a:rPr>
              <a:t>XH </a:t>
            </a:r>
            <a:r>
              <a:rPr lang="en-US" altLang="en-US" sz="2600" b="1" kern="1200" dirty="0" err="1">
                <a:solidFill>
                  <a:srgbClr val="FF0000"/>
                </a:solidFill>
                <a:latin typeface="Times New Roman" panose="02020603050405020304" pitchFamily="18" charset="0"/>
                <a:cs typeface="Times New Roman" panose="02020603050405020304" pitchFamily="18" charset="0"/>
              </a:rPr>
              <a:t>thuộc</a:t>
            </a:r>
            <a:r>
              <a:rPr lang="en-US" altLang="en-US" sz="2600" b="1" kern="1200" dirty="0">
                <a:solidFill>
                  <a:srgbClr val="FF0000"/>
                </a:solidFill>
                <a:latin typeface="Times New Roman" panose="02020603050405020304" pitchFamily="18" charset="0"/>
                <a:cs typeface="Times New Roman" panose="02020603050405020304" pitchFamily="18" charset="0"/>
              </a:rPr>
              <a:t> </a:t>
            </a:r>
            <a:r>
              <a:rPr lang="en-US" altLang="en-US" sz="2600" b="1" kern="1200" dirty="0" err="1">
                <a:solidFill>
                  <a:srgbClr val="FF0000"/>
                </a:solidFill>
                <a:latin typeface="Times New Roman" panose="02020603050405020304" pitchFamily="18" charset="0"/>
                <a:cs typeface="Times New Roman" panose="02020603050405020304" pitchFamily="18" charset="0"/>
              </a:rPr>
              <a:t>địa</a:t>
            </a:r>
            <a:r>
              <a:rPr lang="en-US" altLang="en-US" sz="2600" b="1" kern="1200" dirty="0">
                <a:solidFill>
                  <a:srgbClr val="FF0000"/>
                </a:solidFill>
                <a:latin typeface="Times New Roman" panose="02020603050405020304" pitchFamily="18" charset="0"/>
                <a:cs typeface="Times New Roman" panose="02020603050405020304" pitchFamily="18" charset="0"/>
              </a:rPr>
              <a:t> </a:t>
            </a:r>
            <a:r>
              <a:rPr lang="en-US" altLang="en-US" sz="2600" b="1" kern="1200" dirty="0" err="1">
                <a:solidFill>
                  <a:srgbClr val="FF0000"/>
                </a:solidFill>
                <a:latin typeface="Times New Roman" panose="02020603050405020304" pitchFamily="18" charset="0"/>
                <a:cs typeface="Times New Roman" panose="02020603050405020304" pitchFamily="18" charset="0"/>
              </a:rPr>
              <a:t>nửa</a:t>
            </a:r>
            <a:r>
              <a:rPr lang="en-US" altLang="en-US" sz="2600" b="1" kern="1200" dirty="0">
                <a:solidFill>
                  <a:srgbClr val="FF0000"/>
                </a:solidFill>
                <a:latin typeface="Times New Roman" panose="02020603050405020304" pitchFamily="18" charset="0"/>
                <a:cs typeface="Times New Roman" panose="02020603050405020304" pitchFamily="18" charset="0"/>
              </a:rPr>
              <a:t> </a:t>
            </a:r>
            <a:r>
              <a:rPr lang="en-US" altLang="en-US" sz="2600" b="1" kern="1200" dirty="0" err="1">
                <a:solidFill>
                  <a:srgbClr val="FF0000"/>
                </a:solidFill>
                <a:latin typeface="Times New Roman" panose="02020603050405020304" pitchFamily="18" charset="0"/>
                <a:cs typeface="Times New Roman" panose="02020603050405020304" pitchFamily="18" charset="0"/>
              </a:rPr>
              <a:t>phong</a:t>
            </a:r>
            <a:r>
              <a:rPr lang="en-US" altLang="en-US" sz="2600" b="1" kern="1200" dirty="0">
                <a:solidFill>
                  <a:srgbClr val="FF0000"/>
                </a:solidFill>
                <a:latin typeface="Times New Roman" panose="02020603050405020304" pitchFamily="18" charset="0"/>
                <a:cs typeface="Times New Roman" panose="02020603050405020304" pitchFamily="18" charset="0"/>
              </a:rPr>
              <a:t> </a:t>
            </a:r>
            <a:r>
              <a:rPr lang="en-US" altLang="en-US" sz="2600" b="1" kern="1200" dirty="0" err="1">
                <a:solidFill>
                  <a:srgbClr val="FF0000"/>
                </a:solidFill>
                <a:latin typeface="Times New Roman" panose="02020603050405020304" pitchFamily="18" charset="0"/>
                <a:cs typeface="Times New Roman" panose="02020603050405020304" pitchFamily="18" charset="0"/>
              </a:rPr>
              <a:t>kiến</a:t>
            </a:r>
            <a:endParaRPr lang="en-US" sz="2600"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8854"/>
                                        </p:tgtEl>
                                        <p:attrNameLst>
                                          <p:attrName>style.visibility</p:attrName>
                                        </p:attrNameLst>
                                      </p:cBhvr>
                                      <p:to>
                                        <p:strVal val="visible"/>
                                      </p:to>
                                    </p:set>
                                    <p:animEffect transition="in" filter="wipe(left)">
                                      <p:cBhvr>
                                        <p:cTn id="10" dur="500"/>
                                        <p:tgtEl>
                                          <p:spTgt spid="788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bldLvl="0" animBg="1"/>
      <p:bldP spid="33" grpId="0" bldLvl="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596490"/>
            <a:ext cx="4004400" cy="3429474"/>
          </a:xfrm>
          <a:prstGeom prst="rect">
            <a:avLst/>
          </a:prstGeom>
        </p:spPr>
        <p:txBody>
          <a:bodyPr spcFirstLastPara="1" wrap="square" lIns="91425" tIns="91425" rIns="91425" bIns="91425" anchor="b" anchorCtr="0">
            <a:noAutofit/>
          </a:bodyPr>
          <a:lstStyle/>
          <a:p>
            <a:pPr lvl="0">
              <a:buClr>
                <a:schemeClr val="dk1"/>
              </a:buClr>
              <a:buSzPts val="1100"/>
            </a:pPr>
            <a:r>
              <a:rPr lang="vi-VN" sz="4400" dirty="0">
                <a:latin typeface="Times New Roman" panose="02020603050405020304" pitchFamily="18" charset="0"/>
                <a:cs typeface="Times New Roman" panose="02020603050405020304" pitchFamily="18" charset="0"/>
              </a:rPr>
              <a:t>Chính sách khai thác thuộc địa của thực dân Pháp.</a:t>
            </a:r>
            <a:endParaRPr lang="vi-VN" sz="4400" dirty="0">
              <a:latin typeface="Times New Roman" panose="02020603050405020304" pitchFamily="18" charset="0"/>
              <a:cs typeface="Times New Roman" panose="02020603050405020304" pitchFamily="18"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panose="020B0604020202020204"/>
              <a:buNone/>
            </a:pPr>
            <a:r>
              <a:rPr lang="en-GB" sz="6000" b="1" dirty="0">
                <a:solidFill>
                  <a:srgbClr val="FFFFFF"/>
                </a:solidFill>
                <a:latin typeface="Poppins" panose="00000500000000000000"/>
                <a:ea typeface="Poppins" panose="00000500000000000000"/>
                <a:cs typeface="Poppins" panose="00000500000000000000"/>
                <a:sym typeface="Poppins" panose="00000500000000000000"/>
              </a:rPr>
              <a:t>I</a:t>
            </a:r>
            <a:endParaRPr sz="6000"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ph type="title" idx="4294967295"/>
          </p:nvPr>
        </p:nvPicPr>
        <p:blipFill>
          <a:blip r:embed="rId1">
            <a:extLst>
              <a:ext uri="{28A0092B-C50C-407E-A947-70E740481C1C}">
                <a14:useLocalDpi xmlns:a14="http://schemas.microsoft.com/office/drawing/2010/main" val="0"/>
              </a:ext>
            </a:extLst>
          </a:blip>
          <a:srcRect/>
          <a:stretch>
            <a:fillRect/>
          </a:stretch>
        </p:blipFill>
        <p:spPr bwMode="auto">
          <a:xfrm>
            <a:off x="447675" y="-21431"/>
            <a:ext cx="8229600" cy="660400"/>
          </a:xfr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285273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024" y="917944"/>
            <a:ext cx="31146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a:stCxn id="14" idx="2"/>
          </p:cNvCxnSpPr>
          <p:nvPr/>
        </p:nvCxnSpPr>
        <p:spPr>
          <a:xfrm flipH="1">
            <a:off x="3929063" y="1819644"/>
            <a:ext cx="2556299" cy="1337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4" idx="2"/>
          </p:cNvCxnSpPr>
          <p:nvPr/>
        </p:nvCxnSpPr>
        <p:spPr>
          <a:xfrm flipH="1">
            <a:off x="5232824" y="1819644"/>
            <a:ext cx="1252538"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4" idx="2"/>
          </p:cNvCxnSpPr>
          <p:nvPr/>
        </p:nvCxnSpPr>
        <p:spPr>
          <a:xfrm flipH="1">
            <a:off x="6436519" y="1819644"/>
            <a:ext cx="48843"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4" idx="2"/>
          </p:cNvCxnSpPr>
          <p:nvPr/>
        </p:nvCxnSpPr>
        <p:spPr>
          <a:xfrm>
            <a:off x="6485362" y="1819644"/>
            <a:ext cx="1048913"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4" idx="2"/>
          </p:cNvCxnSpPr>
          <p:nvPr/>
        </p:nvCxnSpPr>
        <p:spPr>
          <a:xfrm>
            <a:off x="6485362" y="1819644"/>
            <a:ext cx="2191913" cy="1304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9" idx="2"/>
          </p:cNvCxnSpPr>
          <p:nvPr/>
        </p:nvCxnSpPr>
        <p:spPr>
          <a:xfrm flipH="1">
            <a:off x="861237" y="1928813"/>
            <a:ext cx="1174732" cy="1285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9" idx="2"/>
          </p:cNvCxnSpPr>
          <p:nvPr/>
        </p:nvCxnSpPr>
        <p:spPr>
          <a:xfrm>
            <a:off x="2035969" y="1928813"/>
            <a:ext cx="505212" cy="1337525"/>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24200"/>
            <a:ext cx="129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124200"/>
            <a:ext cx="11953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048000"/>
            <a:ext cx="11763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048000"/>
            <a:ext cx="11699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048000"/>
            <a:ext cx="11191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0"/>
            <a:ext cx="110013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1000" y="3035300"/>
            <a:ext cx="1143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heckerboard(across)">
                                      <p:cBhvr>
                                        <p:cTn id="16" dur="500"/>
                                        <p:tgtEl>
                                          <p:spTgt spid="26"/>
                                        </p:tgtEl>
                                      </p:cBhvr>
                                    </p:animEffect>
                                  </p:childTnLst>
                                </p:cTn>
                              </p:par>
                              <p:par>
                                <p:cTn id="17" presetID="5"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heckerboard(across)">
                                      <p:cBhvr>
                                        <p:cTn id="19" dur="500"/>
                                        <p:tgtEl>
                                          <p:spTgt spid="28"/>
                                        </p:tgtEl>
                                      </p:cBhvr>
                                    </p:animEffect>
                                  </p:childTnLst>
                                </p:cTn>
                              </p:par>
                              <p:par>
                                <p:cTn id="20" presetID="5" presetClass="entr" presetSubtype="1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heckerboard(across)">
                                      <p:cBhvr>
                                        <p:cTn id="25" dur="500"/>
                                        <p:tgtEl>
                                          <p:spTgt spid="32"/>
                                        </p:tgtEl>
                                      </p:cBhvr>
                                    </p:animEffect>
                                  </p:childTnLst>
                                </p:cTn>
                              </p:par>
                              <p:par>
                                <p:cTn id="26" presetID="5" presetClass="entr" presetSubtype="1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heckerboard(across)">
                                      <p:cBhvr>
                                        <p:cTn id="28" dur="500"/>
                                        <p:tgtEl>
                                          <p:spTgt spid="34"/>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par>
                                <p:cTn id="32" presetID="5" presetClass="entr" presetSubtype="10"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checkerboard(across)">
                                      <p:cBhvr>
                                        <p:cTn id="34" dur="500"/>
                                        <p:tgtEl>
                                          <p:spTgt spid="51"/>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5" presetClass="entr" presetSubtype="1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heckerboard(across)">
                                      <p:cBhvr>
                                        <p:cTn id="40" dur="500"/>
                                        <p:tgtEl>
                                          <p:spTgt spid="13"/>
                                        </p:tgtEl>
                                      </p:cBhvr>
                                    </p:animEffect>
                                  </p:childTnLst>
                                </p:cTn>
                              </p:par>
                              <p:par>
                                <p:cTn id="41" presetID="5" presetClass="entr" presetSubtype="1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par>
                                <p:cTn id="44" presetID="5"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heckerboard(across)">
                                      <p:cBhvr>
                                        <p:cTn id="46" dur="500"/>
                                        <p:tgtEl>
                                          <p:spTgt spid="18"/>
                                        </p:tgtEl>
                                      </p:cBhvr>
                                    </p:animEffect>
                                  </p:childTnLst>
                                </p:cTn>
                              </p:par>
                              <p:par>
                                <p:cTn id="47" presetID="5" presetClass="entr" presetSubtype="1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heckerboard(across)">
                                      <p:cBhvr>
                                        <p:cTn id="49" dur="500"/>
                                        <p:tgtEl>
                                          <p:spTgt spid="20"/>
                                        </p:tgtEl>
                                      </p:cBhvr>
                                    </p:animEffect>
                                  </p:childTnLst>
                                </p:cTn>
                              </p:par>
                              <p:par>
                                <p:cTn id="50" presetID="5" presetClass="entr" presetSubtype="1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heckerboard(across)">
                                      <p:cBhvr>
                                        <p:cTn id="52" dur="500"/>
                                        <p:tgtEl>
                                          <p:spTgt spid="22"/>
                                        </p:tgtEl>
                                      </p:cBhvr>
                                    </p:animEffect>
                                  </p:childTnLst>
                                </p:cTn>
                              </p:par>
                              <p:par>
                                <p:cTn id="53" presetID="5" presetClass="entr" presetSubtype="1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heckerboard(across)">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568" y="1052811"/>
            <a:ext cx="4915331" cy="2554545"/>
          </a:xfrm>
          <a:prstGeom prst="rect">
            <a:avLst/>
          </a:prstGeom>
          <a:noFill/>
        </p:spPr>
        <p:txBody>
          <a:bodyPr wrap="square" lIns="91440" tIns="45720" rIns="91440" bIns="45720">
            <a:spAutoFit/>
          </a:bodyPr>
          <a:lstStyle/>
          <a:p>
            <a:pPr algn="ct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ập</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củng</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cố</a:t>
            </a:r>
            <a:endPar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4"/>
                                        </p:tgtEl>
                                        <p:attrNameLst>
                                          <p:attrName>ppt_x</p:attrName>
                                          <p:attrName>ppt_y</p:attrName>
                                        </p:attrNameLst>
                                      </p:cBhvr>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9242" y="0"/>
            <a:ext cx="2574758"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42" name="Group 2"/>
          <p:cNvGrpSpPr/>
          <p:nvPr/>
        </p:nvGrpSpPr>
        <p:grpSpPr bwMode="auto">
          <a:xfrm>
            <a:off x="896" y="834748"/>
            <a:ext cx="6536762" cy="4254459"/>
            <a:chOff x="212" y="1655"/>
            <a:chExt cx="3244" cy="2535"/>
          </a:xfrm>
        </p:grpSpPr>
        <p:pic>
          <p:nvPicPr>
            <p:cNvPr id="94233" name="Picture 3" descr="0710201004PhapxayH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 y="1655"/>
              <a:ext cx="3244" cy="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34" name="Text Box 4"/>
            <p:cNvSpPr txBox="1">
              <a:spLocks noChangeArrowheads="1"/>
            </p:cNvSpPr>
            <p:nvPr/>
          </p:nvSpPr>
          <p:spPr bwMode="auto">
            <a:xfrm>
              <a:off x="1238" y="2146"/>
              <a:ext cx="1867" cy="30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1350" b="1" kern="1200" dirty="0">
                  <a:solidFill>
                    <a:srgbClr val="FF3300"/>
                  </a:solidFill>
                  <a:ea typeface="+mn-ea"/>
                </a:rPr>
                <a:t>DINH TOÀN QUYỀN ĐÔNG DƯƠNG                     </a:t>
              </a:r>
              <a:r>
                <a:rPr lang="en-US" altLang="en-US" sz="1350" b="1" kern="1200" dirty="0">
                  <a:solidFill>
                    <a:srgbClr val="000000"/>
                  </a:solidFill>
                  <a:ea typeface="+mn-ea"/>
                </a:rPr>
                <a:t>PHỦ CHỦ TỊCH NGÀY NAY</a:t>
              </a:r>
              <a:r>
                <a:rPr lang="en-US" altLang="en-US" sz="1350" b="1" kern="1200" dirty="0">
                  <a:solidFill>
                    <a:srgbClr val="FF3300"/>
                  </a:solidFill>
                  <a:ea typeface="+mn-ea"/>
                </a:rPr>
                <a:t>.</a:t>
              </a:r>
              <a:endParaRPr lang="en-US" altLang="en-US" sz="1350" b="1" kern="1200" dirty="0">
                <a:solidFill>
                  <a:srgbClr val="FF3300"/>
                </a:solidFill>
                <a:ea typeface="+mn-ea"/>
              </a:endParaRPr>
            </a:p>
          </p:txBody>
        </p:sp>
      </p:grpSp>
      <p:grpSp>
        <p:nvGrpSpPr>
          <p:cNvPr id="35845" name="Group 5"/>
          <p:cNvGrpSpPr/>
          <p:nvPr/>
        </p:nvGrpSpPr>
        <p:grpSpPr bwMode="auto">
          <a:xfrm>
            <a:off x="43548" y="858686"/>
            <a:ext cx="3130641" cy="1984165"/>
            <a:chOff x="0" y="1392"/>
            <a:chExt cx="1824" cy="1440"/>
          </a:xfrm>
        </p:grpSpPr>
        <p:pic>
          <p:nvPicPr>
            <p:cNvPr id="94231" name="Picture 6" descr="0710201021Phapxay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
              <a:ext cx="1824"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32" name="AutoShape 7"/>
            <p:cNvSpPr>
              <a:spLocks noChangeArrowheads="1"/>
            </p:cNvSpPr>
            <p:nvPr/>
          </p:nvSpPr>
          <p:spPr bwMode="auto">
            <a:xfrm>
              <a:off x="1200" y="1392"/>
              <a:ext cx="576" cy="576"/>
            </a:xfrm>
            <a:prstGeom prst="star16">
              <a:avLst>
                <a:gd name="adj" fmla="val 37500"/>
              </a:avLst>
            </a:prstGeom>
            <a:solidFill>
              <a:srgbClr val="FFFF00"/>
            </a:solidFill>
            <a:ln w="12700" cap="rnd" algn="ctr">
              <a:solidFill>
                <a:srgbClr val="FF33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1</a:t>
              </a:r>
              <a:endParaRPr lang="en-US" altLang="en-US" sz="4050" b="1" kern="1200">
                <a:solidFill>
                  <a:srgbClr val="0000FF"/>
                </a:solidFill>
                <a:ea typeface="+mn-ea"/>
              </a:endParaRPr>
            </a:p>
          </p:txBody>
        </p:sp>
      </p:grpSp>
      <p:sp>
        <p:nvSpPr>
          <p:cNvPr id="35848" name="Text Box 8"/>
          <p:cNvSpPr txBox="1">
            <a:spLocks noChangeArrowheads="1"/>
          </p:cNvSpPr>
          <p:nvPr/>
        </p:nvSpPr>
        <p:spPr bwMode="auto">
          <a:xfrm>
            <a:off x="25567" y="-2857"/>
            <a:ext cx="6515100" cy="738664"/>
          </a:xfrm>
          <a:prstGeom prst="rect">
            <a:avLst/>
          </a:prstGeom>
          <a:solidFill>
            <a:schemeClr val="accent1"/>
          </a:solidFill>
          <a:ln w="38100" cap="rnd"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1. Đứng đầu bộ máy cai trị của thực dân Pháp ở Đông Dương là ai?</a:t>
            </a:r>
            <a:endParaRPr lang="en-US" altLang="en-US" sz="2100" b="1" kern="1200">
              <a:solidFill>
                <a:srgbClr val="FF3300"/>
              </a:solidFill>
              <a:ea typeface="+mn-ea"/>
            </a:endParaRPr>
          </a:p>
        </p:txBody>
      </p:sp>
      <p:sp>
        <p:nvSpPr>
          <p:cNvPr id="35849" name="Text Box 9"/>
          <p:cNvSpPr txBox="1">
            <a:spLocks noChangeArrowheads="1"/>
          </p:cNvSpPr>
          <p:nvPr/>
        </p:nvSpPr>
        <p:spPr bwMode="auto">
          <a:xfrm>
            <a:off x="6715446" y="2530078"/>
            <a:ext cx="2171700" cy="2031325"/>
          </a:xfrm>
          <a:prstGeom prst="rect">
            <a:avLst/>
          </a:prstGeom>
          <a:solidFill>
            <a:schemeClr val="accent1"/>
          </a:solidFill>
          <a:ln w="28575"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Viên         Phủ toàn quyền Đông Dương</a:t>
            </a:r>
            <a:endParaRPr lang="en-US" altLang="en-US" sz="2100" b="1" kern="1200">
              <a:solidFill>
                <a:srgbClr val="FF3300"/>
              </a:solidFill>
              <a:ea typeface="+mn-ea"/>
            </a:endParaRPr>
          </a:p>
          <a:p>
            <a:pPr algn="ctr" defTabSz="685800" fontAlgn="base">
              <a:spcBef>
                <a:spcPct val="50000"/>
              </a:spcBef>
              <a:spcAft>
                <a:spcPct val="0"/>
              </a:spcAft>
              <a:buClrTx/>
              <a:buNone/>
            </a:pPr>
            <a:endParaRPr lang="en-US" altLang="en-US" sz="2100" b="1" kern="1200">
              <a:solidFill>
                <a:srgbClr val="FF3300"/>
              </a:solidFill>
              <a:ea typeface="+mn-ea"/>
            </a:endParaRPr>
          </a:p>
          <a:p>
            <a:pPr algn="ctr" defTabSz="685800" fontAlgn="base">
              <a:spcBef>
                <a:spcPct val="50000"/>
              </a:spcBef>
              <a:spcAft>
                <a:spcPct val="0"/>
              </a:spcAft>
              <a:buClrTx/>
              <a:buNone/>
            </a:pPr>
            <a:endParaRPr lang="en-US" altLang="en-US" sz="2100" b="1" kern="1200">
              <a:solidFill>
                <a:srgbClr val="FF3300"/>
              </a:solidFill>
              <a:ea typeface="+mn-ea"/>
            </a:endParaRPr>
          </a:p>
        </p:txBody>
      </p:sp>
      <p:grpSp>
        <p:nvGrpSpPr>
          <p:cNvPr id="35850" name="Group 10"/>
          <p:cNvGrpSpPr/>
          <p:nvPr/>
        </p:nvGrpSpPr>
        <p:grpSpPr bwMode="auto">
          <a:xfrm>
            <a:off x="43548" y="2842853"/>
            <a:ext cx="3106052" cy="2246353"/>
            <a:chOff x="0" y="2840"/>
            <a:chExt cx="1824" cy="1480"/>
          </a:xfrm>
        </p:grpSpPr>
        <p:pic>
          <p:nvPicPr>
            <p:cNvPr id="94229" name="Picture 11" descr="0710201013Phapxay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0"/>
              <a:ext cx="1824" cy="148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30" name="AutoShape 12"/>
            <p:cNvSpPr>
              <a:spLocks noChangeArrowheads="1"/>
            </p:cNvSpPr>
            <p:nvPr/>
          </p:nvSpPr>
          <p:spPr bwMode="auto">
            <a:xfrm>
              <a:off x="48" y="3744"/>
              <a:ext cx="576" cy="576"/>
            </a:xfrm>
            <a:prstGeom prst="star16">
              <a:avLst>
                <a:gd name="adj" fmla="val 37500"/>
              </a:avLst>
            </a:prstGeom>
            <a:solidFill>
              <a:srgbClr val="FFFF00"/>
            </a:solidFill>
            <a:ln w="12700" cap="rnd" algn="ctr">
              <a:solidFill>
                <a:srgbClr val="FF33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3</a:t>
              </a:r>
              <a:endParaRPr lang="en-US" altLang="en-US" sz="4050" b="1" kern="1200">
                <a:solidFill>
                  <a:srgbClr val="0000FF"/>
                </a:solidFill>
                <a:ea typeface="+mn-ea"/>
              </a:endParaRPr>
            </a:p>
          </p:txBody>
        </p:sp>
      </p:grpSp>
      <p:sp>
        <p:nvSpPr>
          <p:cNvPr id="35853" name="Text Box 13"/>
          <p:cNvSpPr txBox="1">
            <a:spLocks noChangeArrowheads="1"/>
          </p:cNvSpPr>
          <p:nvPr/>
        </p:nvSpPr>
        <p:spPr bwMode="auto">
          <a:xfrm>
            <a:off x="22559" y="-2857"/>
            <a:ext cx="6515100" cy="738664"/>
          </a:xfrm>
          <a:prstGeom prst="rect">
            <a:avLst/>
          </a:prstGeom>
          <a:solidFill>
            <a:schemeClr val="accent1"/>
          </a:solidFill>
          <a:ln w="38100" cap="rnd"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3. Mục đích trong chính sách kinh tế của Pháp ở Đông Dương là gì?</a:t>
            </a:r>
            <a:endParaRPr lang="en-US" altLang="en-US" sz="2100" b="1" kern="1200">
              <a:solidFill>
                <a:srgbClr val="FF3300"/>
              </a:solidFill>
              <a:ea typeface="+mn-ea"/>
            </a:endParaRPr>
          </a:p>
        </p:txBody>
      </p:sp>
      <p:sp>
        <p:nvSpPr>
          <p:cNvPr id="35854" name="Text Box 14"/>
          <p:cNvSpPr txBox="1">
            <a:spLocks noChangeArrowheads="1"/>
          </p:cNvSpPr>
          <p:nvPr/>
        </p:nvSpPr>
        <p:spPr bwMode="auto">
          <a:xfrm>
            <a:off x="6715446" y="2571750"/>
            <a:ext cx="2228850" cy="2031325"/>
          </a:xfrm>
          <a:prstGeom prst="rect">
            <a:avLst/>
          </a:prstGeom>
          <a:solidFill>
            <a:schemeClr val="accent1"/>
          </a:solidFill>
          <a:ln w="28575"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Ra sức vơ vét bóc lột nhân dân Đông Dương để làm giàu cho tư bản Pháp.     </a:t>
            </a:r>
            <a:endParaRPr lang="en-US" altLang="en-US" sz="2100" b="1" kern="1200">
              <a:solidFill>
                <a:srgbClr val="FF3300"/>
              </a:solidFill>
              <a:ea typeface="+mn-ea"/>
            </a:endParaRPr>
          </a:p>
        </p:txBody>
      </p:sp>
      <p:grpSp>
        <p:nvGrpSpPr>
          <p:cNvPr id="35855" name="Group 15"/>
          <p:cNvGrpSpPr/>
          <p:nvPr/>
        </p:nvGrpSpPr>
        <p:grpSpPr bwMode="auto">
          <a:xfrm>
            <a:off x="3249287" y="861684"/>
            <a:ext cx="3262158" cy="1970413"/>
            <a:chOff x="1920" y="1392"/>
            <a:chExt cx="1728" cy="1440"/>
          </a:xfrm>
        </p:grpSpPr>
        <p:pic>
          <p:nvPicPr>
            <p:cNvPr id="94227" name="Picture 16" descr="0710201029PhapxayH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392"/>
              <a:ext cx="1728"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28" name="AutoShape 17"/>
            <p:cNvSpPr>
              <a:spLocks noChangeArrowheads="1"/>
            </p:cNvSpPr>
            <p:nvPr/>
          </p:nvSpPr>
          <p:spPr bwMode="auto">
            <a:xfrm>
              <a:off x="3024" y="1392"/>
              <a:ext cx="576" cy="576"/>
            </a:xfrm>
            <a:prstGeom prst="star16">
              <a:avLst>
                <a:gd name="adj" fmla="val 37500"/>
              </a:avLst>
            </a:prstGeom>
            <a:solidFill>
              <a:srgbClr val="FFFF00"/>
            </a:solidFill>
            <a:ln w="12700" cap="rnd" algn="ctr">
              <a:solidFill>
                <a:srgbClr val="FF33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2</a:t>
              </a:r>
              <a:endParaRPr lang="en-US" altLang="en-US" sz="4050" b="1" kern="1200">
                <a:solidFill>
                  <a:srgbClr val="0000FF"/>
                </a:solidFill>
                <a:ea typeface="+mn-ea"/>
              </a:endParaRPr>
            </a:p>
          </p:txBody>
        </p:sp>
      </p:grpSp>
      <p:sp>
        <p:nvSpPr>
          <p:cNvPr id="35858" name="Text Box 18"/>
          <p:cNvSpPr txBox="1">
            <a:spLocks noChangeArrowheads="1"/>
          </p:cNvSpPr>
          <p:nvPr/>
        </p:nvSpPr>
        <p:spPr bwMode="auto">
          <a:xfrm>
            <a:off x="25567" y="54293"/>
            <a:ext cx="6515100" cy="738664"/>
          </a:xfrm>
          <a:prstGeom prst="rect">
            <a:avLst/>
          </a:prstGeom>
          <a:solidFill>
            <a:schemeClr val="accent1"/>
          </a:solidFill>
          <a:ln w="38100" cap="rnd"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2. Hệ thống giáo dục của Pháp ở Đông Dương được tổ chức như thế nào?</a:t>
            </a:r>
            <a:endParaRPr lang="en-US" altLang="en-US" sz="2100" b="1" kern="1200">
              <a:solidFill>
                <a:srgbClr val="FF3300"/>
              </a:solidFill>
              <a:ea typeface="+mn-ea"/>
            </a:endParaRPr>
          </a:p>
        </p:txBody>
      </p:sp>
      <p:sp>
        <p:nvSpPr>
          <p:cNvPr id="35859" name="Text Box 19"/>
          <p:cNvSpPr txBox="1">
            <a:spLocks noChangeArrowheads="1"/>
          </p:cNvSpPr>
          <p:nvPr/>
        </p:nvSpPr>
        <p:spPr bwMode="auto">
          <a:xfrm>
            <a:off x="6658296" y="2514599"/>
            <a:ext cx="2286000" cy="2031325"/>
          </a:xfrm>
          <a:prstGeom prst="rect">
            <a:avLst/>
          </a:prstGeom>
          <a:solidFill>
            <a:schemeClr val="accent1"/>
          </a:solidFill>
          <a:ln w="28575"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Hệ thống Giáo dục được chia làm 3 cấp:               + Ấu học                  + Tiểu học               + Trung học      </a:t>
            </a:r>
            <a:endParaRPr lang="en-US" altLang="en-US" sz="2100" b="1" kern="1200">
              <a:solidFill>
                <a:srgbClr val="FF3300"/>
              </a:solidFill>
              <a:ea typeface="+mn-ea"/>
            </a:endParaRPr>
          </a:p>
        </p:txBody>
      </p:sp>
      <p:grpSp>
        <p:nvGrpSpPr>
          <p:cNvPr id="35860" name="Group 20"/>
          <p:cNvGrpSpPr/>
          <p:nvPr/>
        </p:nvGrpSpPr>
        <p:grpSpPr bwMode="auto">
          <a:xfrm>
            <a:off x="3231339" y="2832099"/>
            <a:ext cx="3280754" cy="2257107"/>
            <a:chOff x="1920" y="2880"/>
            <a:chExt cx="1728" cy="1440"/>
          </a:xfrm>
        </p:grpSpPr>
        <p:pic>
          <p:nvPicPr>
            <p:cNvPr id="94225" name="Picture 21" descr="0710201015PhapxayH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2880"/>
              <a:ext cx="1728"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26" name="AutoShape 22"/>
            <p:cNvSpPr>
              <a:spLocks noChangeArrowheads="1"/>
            </p:cNvSpPr>
            <p:nvPr/>
          </p:nvSpPr>
          <p:spPr bwMode="auto">
            <a:xfrm>
              <a:off x="1920" y="3744"/>
              <a:ext cx="576" cy="576"/>
            </a:xfrm>
            <a:prstGeom prst="star16">
              <a:avLst>
                <a:gd name="adj" fmla="val 37500"/>
              </a:avLst>
            </a:prstGeom>
            <a:solidFill>
              <a:srgbClr val="FFFF00"/>
            </a:solidFill>
            <a:ln w="12700" cap="rnd" algn="ctr">
              <a:solidFill>
                <a:srgbClr val="FF33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4</a:t>
              </a:r>
              <a:endParaRPr lang="en-US" altLang="en-US" sz="4050" b="1" kern="1200">
                <a:solidFill>
                  <a:srgbClr val="0000FF"/>
                </a:solidFill>
                <a:ea typeface="+mn-ea"/>
              </a:endParaRPr>
            </a:p>
          </p:txBody>
        </p:sp>
      </p:grpSp>
      <p:sp>
        <p:nvSpPr>
          <p:cNvPr id="35863" name="Text Box 23"/>
          <p:cNvSpPr txBox="1">
            <a:spLocks noChangeArrowheads="1"/>
          </p:cNvSpPr>
          <p:nvPr/>
        </p:nvSpPr>
        <p:spPr bwMode="auto">
          <a:xfrm>
            <a:off x="25567" y="54293"/>
            <a:ext cx="6515100" cy="738664"/>
          </a:xfrm>
          <a:prstGeom prst="rect">
            <a:avLst/>
          </a:prstGeom>
          <a:solidFill>
            <a:schemeClr val="accent1"/>
          </a:solidFill>
          <a:ln w="38100" cap="rnd"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4. Mục đích của thực dân Pháp trong việc mở các trường học ở Việt nam?</a:t>
            </a:r>
            <a:endParaRPr lang="en-US" altLang="en-US" sz="2100" b="1" kern="1200">
              <a:solidFill>
                <a:srgbClr val="FF3300"/>
              </a:solidFill>
              <a:ea typeface="+mn-ea"/>
            </a:endParaRPr>
          </a:p>
        </p:txBody>
      </p:sp>
      <p:sp>
        <p:nvSpPr>
          <p:cNvPr id="35864" name="Text Box 24"/>
          <p:cNvSpPr txBox="1">
            <a:spLocks noChangeArrowheads="1"/>
          </p:cNvSpPr>
          <p:nvPr/>
        </p:nvSpPr>
        <p:spPr bwMode="auto">
          <a:xfrm>
            <a:off x="6715446" y="2652540"/>
            <a:ext cx="2171700" cy="1869743"/>
          </a:xfrm>
          <a:prstGeom prst="rect">
            <a:avLst/>
          </a:prstGeom>
          <a:solidFill>
            <a:schemeClr val="accent1"/>
          </a:solidFill>
          <a:ln w="28575" algn="ctr">
            <a:solidFill>
              <a:srgbClr val="FF0000"/>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dirty="0" err="1">
                <a:solidFill>
                  <a:srgbClr val="333399"/>
                </a:solidFill>
                <a:ea typeface="+mn-ea"/>
              </a:rPr>
              <a:t>Trả</a:t>
            </a:r>
            <a:r>
              <a:rPr lang="en-US" altLang="en-US" sz="2100" b="1" kern="1200" dirty="0">
                <a:solidFill>
                  <a:srgbClr val="333399"/>
                </a:solidFill>
                <a:ea typeface="+mn-ea"/>
              </a:rPr>
              <a:t> </a:t>
            </a:r>
            <a:r>
              <a:rPr lang="en-US" altLang="en-US" sz="2100" b="1" kern="1200" dirty="0" err="1">
                <a:solidFill>
                  <a:srgbClr val="333399"/>
                </a:solidFill>
                <a:ea typeface="+mn-ea"/>
              </a:rPr>
              <a:t>lời</a:t>
            </a:r>
            <a:r>
              <a:rPr lang="en-US" altLang="en-US" sz="2100" b="1" kern="1200" dirty="0">
                <a:solidFill>
                  <a:srgbClr val="333399"/>
                </a:solidFill>
                <a:ea typeface="+mn-ea"/>
              </a:rPr>
              <a:t>:</a:t>
            </a:r>
            <a:r>
              <a:rPr lang="en-US" altLang="en-US" sz="2100" b="1" kern="1200" dirty="0">
                <a:solidFill>
                  <a:srgbClr val="FF3300"/>
                </a:solidFill>
                <a:ea typeface="+mn-ea"/>
              </a:rPr>
              <a:t> </a:t>
            </a:r>
            <a:r>
              <a:rPr lang="en-US" altLang="en-US" sz="2100" b="1" kern="1200" dirty="0" err="1">
                <a:solidFill>
                  <a:srgbClr val="FF3300"/>
                </a:solidFill>
                <a:ea typeface="+mn-ea"/>
              </a:rPr>
              <a:t>Đào</a:t>
            </a:r>
            <a:r>
              <a:rPr lang="en-US" altLang="en-US" sz="2100" b="1" kern="1200" dirty="0">
                <a:solidFill>
                  <a:srgbClr val="FF3300"/>
                </a:solidFill>
                <a:ea typeface="+mn-ea"/>
              </a:rPr>
              <a:t> </a:t>
            </a:r>
            <a:r>
              <a:rPr lang="en-US" altLang="en-US" sz="2100" b="1" kern="1200" dirty="0" err="1">
                <a:solidFill>
                  <a:srgbClr val="FF3300"/>
                </a:solidFill>
                <a:ea typeface="+mn-ea"/>
              </a:rPr>
              <a:t>tạo</a:t>
            </a:r>
            <a:r>
              <a:rPr lang="en-US" altLang="en-US" sz="2100" b="1" kern="1200" dirty="0">
                <a:solidFill>
                  <a:srgbClr val="FF3300"/>
                </a:solidFill>
                <a:ea typeface="+mn-ea"/>
              </a:rPr>
              <a:t> ra </a:t>
            </a:r>
            <a:r>
              <a:rPr lang="en-US" altLang="en-US" sz="2100" b="1" kern="1200" dirty="0" err="1">
                <a:solidFill>
                  <a:srgbClr val="FF3300"/>
                </a:solidFill>
                <a:ea typeface="+mn-ea"/>
              </a:rPr>
              <a:t>lớp</a:t>
            </a:r>
            <a:r>
              <a:rPr lang="en-US" altLang="en-US" sz="2100" b="1" kern="1200" dirty="0">
                <a:solidFill>
                  <a:srgbClr val="FF3300"/>
                </a:solidFill>
                <a:ea typeface="+mn-ea"/>
              </a:rPr>
              <a:t> </a:t>
            </a:r>
            <a:r>
              <a:rPr lang="en-US" altLang="en-US" sz="2100" b="1" kern="1200" dirty="0" err="1">
                <a:solidFill>
                  <a:srgbClr val="FF3300"/>
                </a:solidFill>
                <a:ea typeface="+mn-ea"/>
              </a:rPr>
              <a:t>người</a:t>
            </a:r>
            <a:r>
              <a:rPr lang="en-US" altLang="en-US" sz="2100" b="1" kern="1200" dirty="0">
                <a:solidFill>
                  <a:srgbClr val="FF3300"/>
                </a:solidFill>
                <a:ea typeface="+mn-ea"/>
              </a:rPr>
              <a:t> </a:t>
            </a:r>
            <a:r>
              <a:rPr lang="en-US" altLang="en-US" sz="2100" b="1" kern="1200" dirty="0" err="1">
                <a:solidFill>
                  <a:srgbClr val="FF3300"/>
                </a:solidFill>
                <a:ea typeface="+mn-ea"/>
              </a:rPr>
              <a:t>bản</a:t>
            </a:r>
            <a:r>
              <a:rPr lang="en-US" altLang="en-US" sz="2100" b="1" kern="1200" dirty="0">
                <a:solidFill>
                  <a:srgbClr val="FF3300"/>
                </a:solidFill>
                <a:ea typeface="+mn-ea"/>
              </a:rPr>
              <a:t> </a:t>
            </a:r>
            <a:r>
              <a:rPr lang="en-US" altLang="en-US" sz="2100" b="1" kern="1200" dirty="0" err="1">
                <a:solidFill>
                  <a:srgbClr val="FF3300"/>
                </a:solidFill>
                <a:ea typeface="+mn-ea"/>
              </a:rPr>
              <a:t>xứ</a:t>
            </a:r>
            <a:r>
              <a:rPr lang="en-US" altLang="en-US" sz="2100" b="1" kern="1200" dirty="0">
                <a:solidFill>
                  <a:srgbClr val="FF3300"/>
                </a:solidFill>
                <a:ea typeface="+mn-ea"/>
              </a:rPr>
              <a:t> </a:t>
            </a:r>
            <a:r>
              <a:rPr lang="en-US" altLang="en-US" sz="2100" b="1" kern="1200" dirty="0" err="1">
                <a:solidFill>
                  <a:srgbClr val="FF3300"/>
                </a:solidFill>
                <a:ea typeface="+mn-ea"/>
              </a:rPr>
              <a:t>phục</a:t>
            </a:r>
            <a:r>
              <a:rPr lang="en-US" altLang="en-US" sz="2100" b="1" kern="1200" dirty="0">
                <a:solidFill>
                  <a:srgbClr val="FF3300"/>
                </a:solidFill>
                <a:ea typeface="+mn-ea"/>
              </a:rPr>
              <a:t> </a:t>
            </a:r>
            <a:r>
              <a:rPr lang="en-US" altLang="en-US" sz="2100" b="1" kern="1200" dirty="0" err="1">
                <a:solidFill>
                  <a:srgbClr val="FF3300"/>
                </a:solidFill>
                <a:ea typeface="+mn-ea"/>
              </a:rPr>
              <a:t>vụ</a:t>
            </a:r>
            <a:r>
              <a:rPr lang="en-US" altLang="en-US" sz="2100" b="1" kern="1200" dirty="0">
                <a:solidFill>
                  <a:srgbClr val="FF3300"/>
                </a:solidFill>
                <a:ea typeface="+mn-ea"/>
              </a:rPr>
              <a:t> </a:t>
            </a:r>
            <a:r>
              <a:rPr lang="en-US" altLang="en-US" sz="2100" b="1" kern="1200" dirty="0" err="1">
                <a:solidFill>
                  <a:srgbClr val="FF3300"/>
                </a:solidFill>
                <a:ea typeface="+mn-ea"/>
              </a:rPr>
              <a:t>cho</a:t>
            </a:r>
            <a:r>
              <a:rPr lang="en-US" altLang="en-US" sz="2100" b="1" kern="1200" dirty="0">
                <a:solidFill>
                  <a:srgbClr val="FF3300"/>
                </a:solidFill>
                <a:ea typeface="+mn-ea"/>
              </a:rPr>
              <a:t> </a:t>
            </a:r>
            <a:r>
              <a:rPr lang="en-US" altLang="en-US" sz="2100" b="1" kern="1200" dirty="0" err="1">
                <a:solidFill>
                  <a:srgbClr val="FF3300"/>
                </a:solidFill>
                <a:ea typeface="+mn-ea"/>
              </a:rPr>
              <a:t>Pháp</a:t>
            </a:r>
            <a:endParaRPr lang="en-US" altLang="en-US" sz="2100" b="1" kern="1200" dirty="0">
              <a:solidFill>
                <a:srgbClr val="FF3300"/>
              </a:solidFill>
              <a:ea typeface="+mn-ea"/>
            </a:endParaRPr>
          </a:p>
          <a:p>
            <a:pPr defTabSz="685800" fontAlgn="base">
              <a:spcBef>
                <a:spcPct val="50000"/>
              </a:spcBef>
              <a:spcAft>
                <a:spcPct val="0"/>
              </a:spcAft>
              <a:buClrTx/>
              <a:buNone/>
            </a:pPr>
            <a:endParaRPr lang="en-US" altLang="en-US" sz="2100" b="1" kern="1200" dirty="0">
              <a:solidFill>
                <a:srgbClr val="FF3300"/>
              </a:solidFill>
              <a:ea typeface="+mn-ea"/>
            </a:endParaRPr>
          </a:p>
        </p:txBody>
      </p:sp>
      <p:sp>
        <p:nvSpPr>
          <p:cNvPr id="3" name="Rectangle 2"/>
          <p:cNvSpPr/>
          <p:nvPr/>
        </p:nvSpPr>
        <p:spPr>
          <a:xfrm>
            <a:off x="6959443" y="92333"/>
            <a:ext cx="1861142" cy="1938992"/>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LẬT MẢNH GHÉP</a:t>
            </a:r>
            <a:endPar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5842"/>
                    </p:tgtEl>
                  </p:cond>
                </p:stCondLst>
                <p:endSync evt="end" delay="0">
                  <p:rtn val="all"/>
                </p:endSync>
                <p:childTnLst>
                  <p:par>
                    <p:cTn id="12" fill="hold">
                      <p:stCondLst>
                        <p:cond delay="0"/>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35842"/>
                                        </p:tgtEl>
                                      </p:cBhvr>
                                      <p:by x="150000" y="150000"/>
                                    </p:animScale>
                                  </p:childTnLst>
                                </p:cTn>
                              </p:par>
                              <p:par>
                                <p:cTn id="16" presetID="56" presetClass="path" presetSubtype="0" accel="50000" decel="50000" fill="hold" nodeType="withEffect">
                                  <p:stCondLst>
                                    <p:cond delay="0"/>
                                  </p:stCondLst>
                                  <p:childTnLst>
                                    <p:animMotion origin="layout" path="M -0.07084 0.15956 L 0.12916 -0.11513 " pathEditMode="relative" rAng="0" ptsTypes="AA">
                                      <p:cBhvr>
                                        <p:cTn id="17" dur="2000" fill="hold"/>
                                        <p:tgtEl>
                                          <p:spTgt spid="35842"/>
                                        </p:tgtEl>
                                        <p:attrNameLst>
                                          <p:attrName>ppt_x</p:attrName>
                                          <p:attrName>ppt_y</p:attrName>
                                        </p:attrNameLst>
                                      </p:cBhvr>
                                      <p:rCtr x="10000" y="-13735"/>
                                    </p:animMotion>
                                  </p:childTnLst>
                                </p:cTn>
                              </p:par>
                            </p:childTnLst>
                          </p:cTn>
                        </p:par>
                      </p:childTnLst>
                    </p:cTn>
                  </p:par>
                </p:childTnLst>
              </p:cTn>
              <p:nextCondLst>
                <p:cond evt="onClick" delay="0">
                  <p:tgtEl>
                    <p:spTgt spid="35842"/>
                  </p:tgtEl>
                </p:cond>
              </p:nextCondLst>
            </p:seq>
            <p:seq concurrent="1" nextAc="seek">
              <p:cTn id="18" restart="whenNotActive" fill="hold" evtFilter="cancelBubble" nodeType="interactiveSeq">
                <p:stCondLst>
                  <p:cond evt="onClick" delay="0">
                    <p:tgtEl>
                      <p:spTgt spid="35845"/>
                    </p:tgtEl>
                  </p:cond>
                </p:stCondLst>
                <p:endSync evt="end" delay="0">
                  <p:rtn val="all"/>
                </p:endSync>
                <p:childTnLst>
                  <p:par>
                    <p:cTn id="19" fill="hold">
                      <p:stCondLst>
                        <p:cond delay="0"/>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5848"/>
                                        </p:tgtEl>
                                        <p:attrNameLst>
                                          <p:attrName>style.visibility</p:attrName>
                                        </p:attrNameLst>
                                      </p:cBhvr>
                                      <p:to>
                                        <p:strVal val="visible"/>
                                      </p:to>
                                    </p:set>
                                    <p:animEffect transition="in" filter="checkerboard(across)">
                                      <p:cBhvr>
                                        <p:cTn id="23" dur="500"/>
                                        <p:tgtEl>
                                          <p:spTgt spid="35848"/>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849"/>
                                        </p:tgtEl>
                                        <p:attrNameLst>
                                          <p:attrName>style.visibility</p:attrName>
                                        </p:attrNameLst>
                                      </p:cBhvr>
                                      <p:to>
                                        <p:strVal val="visible"/>
                                      </p:to>
                                    </p:set>
                                    <p:animEffect transition="in" filter="diamond(in)">
                                      <p:cBhvr>
                                        <p:cTn id="28" dur="2000"/>
                                        <p:tgtEl>
                                          <p:spTgt spid="3584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grpId="1" nodeType="clickEffect">
                                  <p:stCondLst>
                                    <p:cond delay="0"/>
                                  </p:stCondLst>
                                  <p:childTnLst>
                                    <p:animEffect transition="out" filter="diamond(in)">
                                      <p:cBhvr>
                                        <p:cTn id="32" dur="2000"/>
                                        <p:tgtEl>
                                          <p:spTgt spid="35848"/>
                                        </p:tgtEl>
                                      </p:cBhvr>
                                    </p:animEffect>
                                    <p:set>
                                      <p:cBhvr>
                                        <p:cTn id="33" dur="1" fill="hold">
                                          <p:stCondLst>
                                            <p:cond delay="1999"/>
                                          </p:stCondLst>
                                        </p:cTn>
                                        <p:tgtEl>
                                          <p:spTgt spid="35848"/>
                                        </p:tgtEl>
                                        <p:attrNameLst>
                                          <p:attrName>style.visibility</p:attrName>
                                        </p:attrNameLst>
                                      </p:cBhvr>
                                      <p:to>
                                        <p:strVal val="hidden"/>
                                      </p:to>
                                    </p:set>
                                  </p:childTnLst>
                                </p:cTn>
                              </p:par>
                              <p:par>
                                <p:cTn id="34" presetID="8" presetClass="exit" presetSubtype="16" fill="hold" grpId="1" nodeType="withEffect">
                                  <p:stCondLst>
                                    <p:cond delay="0"/>
                                  </p:stCondLst>
                                  <p:childTnLst>
                                    <p:animEffect transition="out" filter="diamond(in)">
                                      <p:cBhvr>
                                        <p:cTn id="35" dur="2000"/>
                                        <p:tgtEl>
                                          <p:spTgt spid="35849"/>
                                        </p:tgtEl>
                                      </p:cBhvr>
                                    </p:animEffect>
                                    <p:set>
                                      <p:cBhvr>
                                        <p:cTn id="36" dur="1" fill="hold">
                                          <p:stCondLst>
                                            <p:cond delay="1999"/>
                                          </p:stCondLst>
                                        </p:cTn>
                                        <p:tgtEl>
                                          <p:spTgt spid="35849"/>
                                        </p:tgtEl>
                                        <p:attrNameLst>
                                          <p:attrName>style.visibility</p:attrName>
                                        </p:attrNameLst>
                                      </p:cBhvr>
                                      <p:to>
                                        <p:strVal val="hidden"/>
                                      </p:to>
                                    </p:set>
                                  </p:childTnLst>
                                </p:cTn>
                              </p:par>
                              <p:par>
                                <p:cTn id="37" presetID="8" presetClass="exit" presetSubtype="16" fill="hold" nodeType="withEffect">
                                  <p:stCondLst>
                                    <p:cond delay="0"/>
                                  </p:stCondLst>
                                  <p:childTnLst>
                                    <p:animEffect transition="out" filter="diamond(in)">
                                      <p:cBhvr>
                                        <p:cTn id="38" dur="2000"/>
                                        <p:tgtEl>
                                          <p:spTgt spid="35845"/>
                                        </p:tgtEl>
                                      </p:cBhvr>
                                    </p:animEffect>
                                    <p:set>
                                      <p:cBhvr>
                                        <p:cTn id="39" dur="1" fill="hold">
                                          <p:stCondLst>
                                            <p:cond delay="1999"/>
                                          </p:stCondLst>
                                        </p:cTn>
                                        <p:tgtEl>
                                          <p:spTgt spid="35845"/>
                                        </p:tgtEl>
                                        <p:attrNameLst>
                                          <p:attrName>style.visibility</p:attrName>
                                        </p:attrNameLst>
                                      </p:cBhvr>
                                      <p:to>
                                        <p:strVal val="hidden"/>
                                      </p:to>
                                    </p:set>
                                  </p:childTnLst>
                                </p:cTn>
                              </p:par>
                            </p:childTnLst>
                          </p:cTn>
                        </p:par>
                      </p:childTnLst>
                    </p:cTn>
                  </p:par>
                </p:childTnLst>
              </p:cTn>
              <p:nextCondLst>
                <p:cond evt="onClick" delay="0">
                  <p:tgtEl>
                    <p:spTgt spid="35845"/>
                  </p:tgtEl>
                </p:cond>
              </p:nextCondLst>
            </p:seq>
            <p:seq concurrent="1" nextAc="seek">
              <p:cTn id="40" restart="whenNotActive" fill="hold" evtFilter="cancelBubble" nodeType="interactiveSeq">
                <p:stCondLst>
                  <p:cond evt="onClick" delay="0">
                    <p:tgtEl>
                      <p:spTgt spid="35855"/>
                    </p:tgtEl>
                  </p:cond>
                </p:stCondLst>
                <p:endSync evt="end" delay="0">
                  <p:rtn val="all"/>
                </p:endSync>
                <p:childTnLst>
                  <p:par>
                    <p:cTn id="41" fill="hold">
                      <p:stCondLst>
                        <p:cond delay="0"/>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5858"/>
                                        </p:tgtEl>
                                        <p:attrNameLst>
                                          <p:attrName>style.visibility</p:attrName>
                                        </p:attrNameLst>
                                      </p:cBhvr>
                                      <p:to>
                                        <p:strVal val="visible"/>
                                      </p:to>
                                    </p:set>
                                    <p:animEffect transition="in" filter="diamond(in)">
                                      <p:cBhvr>
                                        <p:cTn id="45" dur="2000"/>
                                        <p:tgtEl>
                                          <p:spTgt spid="35858"/>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35859"/>
                                        </p:tgtEl>
                                        <p:attrNameLst>
                                          <p:attrName>style.visibility</p:attrName>
                                        </p:attrNameLst>
                                      </p:cBhvr>
                                      <p:to>
                                        <p:strVal val="visible"/>
                                      </p:to>
                                    </p:set>
                                    <p:animEffect transition="in" filter="diamond(in)">
                                      <p:cBhvr>
                                        <p:cTn id="50" dur="2000"/>
                                        <p:tgtEl>
                                          <p:spTgt spid="35859"/>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xit" presetSubtype="16" fill="hold" grpId="1" nodeType="clickEffect">
                                  <p:stCondLst>
                                    <p:cond delay="0"/>
                                  </p:stCondLst>
                                  <p:childTnLst>
                                    <p:animEffect transition="out" filter="diamond(in)">
                                      <p:cBhvr>
                                        <p:cTn id="54" dur="2000"/>
                                        <p:tgtEl>
                                          <p:spTgt spid="35859"/>
                                        </p:tgtEl>
                                      </p:cBhvr>
                                    </p:animEffect>
                                    <p:set>
                                      <p:cBhvr>
                                        <p:cTn id="55" dur="1" fill="hold">
                                          <p:stCondLst>
                                            <p:cond delay="1999"/>
                                          </p:stCondLst>
                                        </p:cTn>
                                        <p:tgtEl>
                                          <p:spTgt spid="35859"/>
                                        </p:tgtEl>
                                        <p:attrNameLst>
                                          <p:attrName>style.visibility</p:attrName>
                                        </p:attrNameLst>
                                      </p:cBhvr>
                                      <p:to>
                                        <p:strVal val="hidden"/>
                                      </p:to>
                                    </p:set>
                                  </p:childTnLst>
                                </p:cTn>
                              </p:par>
                              <p:par>
                                <p:cTn id="56" presetID="8" presetClass="exit" presetSubtype="16" fill="hold" grpId="1" nodeType="withEffect">
                                  <p:stCondLst>
                                    <p:cond delay="0"/>
                                  </p:stCondLst>
                                  <p:childTnLst>
                                    <p:animEffect transition="out" filter="diamond(in)">
                                      <p:cBhvr>
                                        <p:cTn id="57" dur="2000"/>
                                        <p:tgtEl>
                                          <p:spTgt spid="35858"/>
                                        </p:tgtEl>
                                      </p:cBhvr>
                                    </p:animEffect>
                                    <p:set>
                                      <p:cBhvr>
                                        <p:cTn id="58" dur="1" fill="hold">
                                          <p:stCondLst>
                                            <p:cond delay="1999"/>
                                          </p:stCondLst>
                                        </p:cTn>
                                        <p:tgtEl>
                                          <p:spTgt spid="35858"/>
                                        </p:tgtEl>
                                        <p:attrNameLst>
                                          <p:attrName>style.visibility</p:attrName>
                                        </p:attrNameLst>
                                      </p:cBhvr>
                                      <p:to>
                                        <p:strVal val="hidden"/>
                                      </p:to>
                                    </p:set>
                                  </p:childTnLst>
                                </p:cTn>
                              </p:par>
                              <p:par>
                                <p:cTn id="59" presetID="8" presetClass="exit" presetSubtype="16" fill="hold" nodeType="withEffect">
                                  <p:stCondLst>
                                    <p:cond delay="0"/>
                                  </p:stCondLst>
                                  <p:childTnLst>
                                    <p:animEffect transition="out" filter="diamond(in)">
                                      <p:cBhvr>
                                        <p:cTn id="60" dur="2000"/>
                                        <p:tgtEl>
                                          <p:spTgt spid="35855"/>
                                        </p:tgtEl>
                                      </p:cBhvr>
                                    </p:animEffect>
                                    <p:set>
                                      <p:cBhvr>
                                        <p:cTn id="61" dur="1" fill="hold">
                                          <p:stCondLst>
                                            <p:cond delay="1999"/>
                                          </p:stCondLst>
                                        </p:cTn>
                                        <p:tgtEl>
                                          <p:spTgt spid="35855"/>
                                        </p:tgtEl>
                                        <p:attrNameLst>
                                          <p:attrName>style.visibility</p:attrName>
                                        </p:attrNameLst>
                                      </p:cBhvr>
                                      <p:to>
                                        <p:strVal val="hidden"/>
                                      </p:to>
                                    </p:set>
                                  </p:childTnLst>
                                </p:cTn>
                              </p:par>
                            </p:childTnLst>
                          </p:cTn>
                        </p:par>
                      </p:childTnLst>
                    </p:cTn>
                  </p:par>
                </p:childTnLst>
              </p:cTn>
              <p:nextCondLst>
                <p:cond evt="onClick" delay="0">
                  <p:tgtEl>
                    <p:spTgt spid="35855"/>
                  </p:tgtEl>
                </p:cond>
              </p:nextCondLst>
            </p:seq>
            <p:seq concurrent="1" nextAc="seek">
              <p:cTn id="62" restart="whenNotActive" fill="hold" evtFilter="cancelBubble" nodeType="interactiveSeq">
                <p:stCondLst>
                  <p:cond evt="onClick" delay="0">
                    <p:tgtEl>
                      <p:spTgt spid="35860"/>
                    </p:tgtEl>
                  </p:cond>
                </p:stCondLst>
                <p:endSync evt="end" delay="0">
                  <p:rtn val="all"/>
                </p:endSync>
                <p:childTnLst>
                  <p:par>
                    <p:cTn id="63" fill="hold">
                      <p:stCondLst>
                        <p:cond delay="0"/>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35863"/>
                                        </p:tgtEl>
                                        <p:attrNameLst>
                                          <p:attrName>style.visibility</p:attrName>
                                        </p:attrNameLst>
                                      </p:cBhvr>
                                      <p:to>
                                        <p:strVal val="visible"/>
                                      </p:to>
                                    </p:set>
                                    <p:animEffect transition="in" filter="diamond(in)">
                                      <p:cBhvr>
                                        <p:cTn id="67" dur="2000"/>
                                        <p:tgtEl>
                                          <p:spTgt spid="35863"/>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5864"/>
                                        </p:tgtEl>
                                        <p:attrNameLst>
                                          <p:attrName>style.visibility</p:attrName>
                                        </p:attrNameLst>
                                      </p:cBhvr>
                                      <p:to>
                                        <p:strVal val="visible"/>
                                      </p:to>
                                    </p:set>
                                    <p:animEffect transition="in" filter="diamond(in)">
                                      <p:cBhvr>
                                        <p:cTn id="72" dur="2000"/>
                                        <p:tgtEl>
                                          <p:spTgt spid="35864"/>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xit" presetSubtype="16" fill="hold" grpId="1" nodeType="clickEffect">
                                  <p:stCondLst>
                                    <p:cond delay="0"/>
                                  </p:stCondLst>
                                  <p:childTnLst>
                                    <p:animEffect transition="out" filter="diamond(in)">
                                      <p:cBhvr>
                                        <p:cTn id="76" dur="2000"/>
                                        <p:tgtEl>
                                          <p:spTgt spid="35864"/>
                                        </p:tgtEl>
                                      </p:cBhvr>
                                    </p:animEffect>
                                    <p:set>
                                      <p:cBhvr>
                                        <p:cTn id="77" dur="1" fill="hold">
                                          <p:stCondLst>
                                            <p:cond delay="1999"/>
                                          </p:stCondLst>
                                        </p:cTn>
                                        <p:tgtEl>
                                          <p:spTgt spid="35864"/>
                                        </p:tgtEl>
                                        <p:attrNameLst>
                                          <p:attrName>style.visibility</p:attrName>
                                        </p:attrNameLst>
                                      </p:cBhvr>
                                      <p:to>
                                        <p:strVal val="hidden"/>
                                      </p:to>
                                    </p:set>
                                  </p:childTnLst>
                                </p:cTn>
                              </p:par>
                              <p:par>
                                <p:cTn id="78" presetID="8" presetClass="exit" presetSubtype="16" fill="hold" grpId="1" nodeType="withEffect">
                                  <p:stCondLst>
                                    <p:cond delay="0"/>
                                  </p:stCondLst>
                                  <p:childTnLst>
                                    <p:animEffect transition="out" filter="diamond(in)">
                                      <p:cBhvr>
                                        <p:cTn id="79" dur="2000"/>
                                        <p:tgtEl>
                                          <p:spTgt spid="35863"/>
                                        </p:tgtEl>
                                      </p:cBhvr>
                                    </p:animEffect>
                                    <p:set>
                                      <p:cBhvr>
                                        <p:cTn id="80" dur="1" fill="hold">
                                          <p:stCondLst>
                                            <p:cond delay="1999"/>
                                          </p:stCondLst>
                                        </p:cTn>
                                        <p:tgtEl>
                                          <p:spTgt spid="35863"/>
                                        </p:tgtEl>
                                        <p:attrNameLst>
                                          <p:attrName>style.visibility</p:attrName>
                                        </p:attrNameLst>
                                      </p:cBhvr>
                                      <p:to>
                                        <p:strVal val="hidden"/>
                                      </p:to>
                                    </p:set>
                                  </p:childTnLst>
                                </p:cTn>
                              </p:par>
                              <p:par>
                                <p:cTn id="81" presetID="8" presetClass="exit" presetSubtype="16" fill="hold" nodeType="withEffect">
                                  <p:stCondLst>
                                    <p:cond delay="0"/>
                                  </p:stCondLst>
                                  <p:childTnLst>
                                    <p:animEffect transition="out" filter="diamond(in)">
                                      <p:cBhvr>
                                        <p:cTn id="82" dur="2000"/>
                                        <p:tgtEl>
                                          <p:spTgt spid="35860"/>
                                        </p:tgtEl>
                                      </p:cBhvr>
                                    </p:animEffect>
                                    <p:set>
                                      <p:cBhvr>
                                        <p:cTn id="83" dur="1" fill="hold">
                                          <p:stCondLst>
                                            <p:cond delay="1999"/>
                                          </p:stCondLst>
                                        </p:cTn>
                                        <p:tgtEl>
                                          <p:spTgt spid="35860"/>
                                        </p:tgtEl>
                                        <p:attrNameLst>
                                          <p:attrName>style.visibility</p:attrName>
                                        </p:attrNameLst>
                                      </p:cBhvr>
                                      <p:to>
                                        <p:strVal val="hidden"/>
                                      </p:to>
                                    </p:set>
                                  </p:childTnLst>
                                </p:cTn>
                              </p:par>
                            </p:childTnLst>
                          </p:cTn>
                        </p:par>
                      </p:childTnLst>
                    </p:cTn>
                  </p:par>
                </p:childTnLst>
              </p:cTn>
              <p:nextCondLst>
                <p:cond evt="onClick" delay="0">
                  <p:tgtEl>
                    <p:spTgt spid="35860"/>
                  </p:tgtEl>
                </p:cond>
              </p:nextCondLst>
            </p:seq>
            <p:seq concurrent="1" nextAc="seek">
              <p:cTn id="84" restart="whenNotActive" fill="hold" evtFilter="cancelBubble" nodeType="interactiveSeq">
                <p:stCondLst>
                  <p:cond evt="onClick" delay="0">
                    <p:tgtEl>
                      <p:spTgt spid="35850"/>
                    </p:tgtEl>
                  </p:cond>
                </p:stCondLst>
                <p:endSync evt="end" delay="0">
                  <p:rtn val="all"/>
                </p:endSync>
                <p:childTnLst>
                  <p:par>
                    <p:cTn id="85" fill="hold">
                      <p:stCondLst>
                        <p:cond delay="0"/>
                      </p:stCondLst>
                      <p:childTnLst>
                        <p:par>
                          <p:cTn id="86" fill="hold">
                            <p:stCondLst>
                              <p:cond delay="0"/>
                            </p:stCondLst>
                            <p:childTnLst>
                              <p:par>
                                <p:cTn id="87" presetID="8" presetClass="entr" presetSubtype="16" fill="hold" nodeType="clickEffect">
                                  <p:stCondLst>
                                    <p:cond delay="0"/>
                                  </p:stCondLst>
                                  <p:childTnLst>
                                    <p:set>
                                      <p:cBhvr>
                                        <p:cTn id="88" dur="1" fill="hold">
                                          <p:stCondLst>
                                            <p:cond delay="0"/>
                                          </p:stCondLst>
                                        </p:cTn>
                                        <p:tgtEl>
                                          <p:spTgt spid="35853"/>
                                        </p:tgtEl>
                                        <p:attrNameLst>
                                          <p:attrName>style.visibility</p:attrName>
                                        </p:attrNameLst>
                                      </p:cBhvr>
                                      <p:to>
                                        <p:strVal val="visible"/>
                                      </p:to>
                                    </p:set>
                                    <p:animEffect transition="in" filter="diamond(in)">
                                      <p:cBhvr>
                                        <p:cTn id="89" dur="2000"/>
                                        <p:tgtEl>
                                          <p:spTgt spid="35853"/>
                                        </p:tgtEl>
                                      </p:cBhvr>
                                    </p:animEffect>
                                  </p:childTnLst>
                                </p:cTn>
                              </p:par>
                            </p:childTnLst>
                          </p:cTn>
                        </p:par>
                      </p:childTnLst>
                    </p:cTn>
                  </p:par>
                  <p:par>
                    <p:cTn id="90" fill="hold">
                      <p:stCondLst>
                        <p:cond delay="indefinite"/>
                      </p:stCondLst>
                      <p:childTnLst>
                        <p:par>
                          <p:cTn id="91" fill="hold">
                            <p:stCondLst>
                              <p:cond delay="0"/>
                            </p:stCondLst>
                            <p:childTnLst>
                              <p:par>
                                <p:cTn id="92" presetID="8" presetClass="entr" presetSubtype="16" fill="hold" nodeType="clickEffect">
                                  <p:stCondLst>
                                    <p:cond delay="0"/>
                                  </p:stCondLst>
                                  <p:childTnLst>
                                    <p:set>
                                      <p:cBhvr>
                                        <p:cTn id="93" dur="1" fill="hold">
                                          <p:stCondLst>
                                            <p:cond delay="0"/>
                                          </p:stCondLst>
                                        </p:cTn>
                                        <p:tgtEl>
                                          <p:spTgt spid="35854"/>
                                        </p:tgtEl>
                                        <p:attrNameLst>
                                          <p:attrName>style.visibility</p:attrName>
                                        </p:attrNameLst>
                                      </p:cBhvr>
                                      <p:to>
                                        <p:strVal val="visible"/>
                                      </p:to>
                                    </p:set>
                                    <p:animEffect transition="in" filter="diamond(in)">
                                      <p:cBhvr>
                                        <p:cTn id="94" dur="2000"/>
                                        <p:tgtEl>
                                          <p:spTgt spid="35854"/>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xit" presetSubtype="16" fill="hold" nodeType="clickEffect">
                                  <p:stCondLst>
                                    <p:cond delay="0"/>
                                  </p:stCondLst>
                                  <p:childTnLst>
                                    <p:animEffect transition="out" filter="diamond(in)">
                                      <p:cBhvr>
                                        <p:cTn id="98" dur="2000"/>
                                        <p:tgtEl>
                                          <p:spTgt spid="35853"/>
                                        </p:tgtEl>
                                      </p:cBhvr>
                                    </p:animEffect>
                                    <p:set>
                                      <p:cBhvr>
                                        <p:cTn id="99" dur="1" fill="hold">
                                          <p:stCondLst>
                                            <p:cond delay="1999"/>
                                          </p:stCondLst>
                                        </p:cTn>
                                        <p:tgtEl>
                                          <p:spTgt spid="35853"/>
                                        </p:tgtEl>
                                        <p:attrNameLst>
                                          <p:attrName>style.visibility</p:attrName>
                                        </p:attrNameLst>
                                      </p:cBhvr>
                                      <p:to>
                                        <p:strVal val="hidden"/>
                                      </p:to>
                                    </p:set>
                                  </p:childTnLst>
                                </p:cTn>
                              </p:par>
                              <p:par>
                                <p:cTn id="100" presetID="8" presetClass="exit" presetSubtype="16" fill="hold" grpId="0" nodeType="withEffect">
                                  <p:stCondLst>
                                    <p:cond delay="0"/>
                                  </p:stCondLst>
                                  <p:childTnLst>
                                    <p:animEffect transition="out" filter="diamond(in)">
                                      <p:cBhvr>
                                        <p:cTn id="101" dur="2000"/>
                                        <p:tgtEl>
                                          <p:spTgt spid="35854"/>
                                        </p:tgtEl>
                                      </p:cBhvr>
                                    </p:animEffect>
                                    <p:set>
                                      <p:cBhvr>
                                        <p:cTn id="102" dur="1" fill="hold">
                                          <p:stCondLst>
                                            <p:cond delay="1999"/>
                                          </p:stCondLst>
                                        </p:cTn>
                                        <p:tgtEl>
                                          <p:spTgt spid="35854"/>
                                        </p:tgtEl>
                                        <p:attrNameLst>
                                          <p:attrName>style.visibility</p:attrName>
                                        </p:attrNameLst>
                                      </p:cBhvr>
                                      <p:to>
                                        <p:strVal val="hidden"/>
                                      </p:to>
                                    </p:set>
                                  </p:childTnLst>
                                </p:cTn>
                              </p:par>
                              <p:par>
                                <p:cTn id="103" presetID="8" presetClass="exit" presetSubtype="16" fill="hold" nodeType="withEffect">
                                  <p:stCondLst>
                                    <p:cond delay="0"/>
                                  </p:stCondLst>
                                  <p:childTnLst>
                                    <p:animEffect transition="out" filter="diamond(in)">
                                      <p:cBhvr>
                                        <p:cTn id="104" dur="2000"/>
                                        <p:tgtEl>
                                          <p:spTgt spid="35850"/>
                                        </p:tgtEl>
                                      </p:cBhvr>
                                    </p:animEffect>
                                    <p:set>
                                      <p:cBhvr>
                                        <p:cTn id="105" dur="1" fill="hold">
                                          <p:stCondLst>
                                            <p:cond delay="1999"/>
                                          </p:stCondLst>
                                        </p:cTn>
                                        <p:tgtEl>
                                          <p:spTgt spid="35850"/>
                                        </p:tgtEl>
                                        <p:attrNameLst>
                                          <p:attrName>style.visibility</p:attrName>
                                        </p:attrNameLst>
                                      </p:cBhvr>
                                      <p:to>
                                        <p:strVal val="hidden"/>
                                      </p:to>
                                    </p:set>
                                  </p:childTnLst>
                                </p:cTn>
                              </p:par>
                            </p:childTnLst>
                          </p:cTn>
                        </p:par>
                      </p:childTnLst>
                    </p:cTn>
                  </p:par>
                </p:childTnLst>
              </p:cTn>
              <p:nextCondLst>
                <p:cond evt="onClick" delay="0">
                  <p:tgtEl>
                    <p:spTgt spid="35850"/>
                  </p:tgtEl>
                </p:cond>
              </p:nextCondLst>
            </p:seq>
          </p:childTnLst>
        </p:cTn>
      </p:par>
    </p:tnLst>
    <p:bldLst>
      <p:bldP spid="35848" grpId="0" animBg="1"/>
      <p:bldP spid="35848" grpId="1" animBg="1"/>
      <p:bldP spid="35849" grpId="0" animBg="1"/>
      <p:bldP spid="35849" grpId="1" animBg="1"/>
      <p:bldP spid="35854" grpId="0" animBg="1"/>
      <p:bldP spid="35858" grpId="0" animBg="1"/>
      <p:bldP spid="35858" grpId="1" animBg="1"/>
      <p:bldP spid="35859" grpId="0" animBg="1"/>
      <p:bldP spid="35859" grpId="1" animBg="1"/>
      <p:bldP spid="35863" grpId="0" animBg="1"/>
      <p:bldP spid="35863" grpId="1" animBg="1"/>
      <p:bldP spid="35864" grpId="0" animBg="1"/>
      <p:bldP spid="35864" grpId="1"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5184092" y="1034523"/>
            <a:ext cx="3575991"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58" name="Google Shape;258;p35" descr="photo-1434030216411-0b793f4b4173.jpg"/>
          <p:cNvPicPr preferRelativeResize="0"/>
          <p:nvPr/>
        </p:nvPicPr>
        <p:blipFill>
          <a:blip r:embed="rId1"/>
          <a:stretch>
            <a:fillRect/>
          </a:stretch>
        </p:blipFill>
        <p:spPr>
          <a:xfrm>
            <a:off x="5272088" y="1034523"/>
            <a:ext cx="3322171"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967645" y="504620"/>
            <a:ext cx="3234300" cy="1159800"/>
          </a:xfrm>
          <a:prstGeom prst="rect">
            <a:avLst/>
          </a:prstGeom>
        </p:spPr>
        <p:txBody>
          <a:bodyPr spcFirstLastPara="1" wrap="square" lIns="91425" tIns="91425" rIns="91425" bIns="91425" anchor="b" anchorCtr="0">
            <a:noAutofit/>
          </a:bodyPr>
          <a:lstStyle/>
          <a:p>
            <a:r>
              <a:rPr lang="en-US" sz="6000" dirty="0">
                <a:latin typeface="Times New Roman" panose="02020603050405020304" pitchFamily="18" charset="0"/>
                <a:cs typeface="Times New Roman" panose="02020603050405020304" pitchFamily="18" charset="0"/>
              </a:rPr>
              <a:t>DẶN DÒ</a:t>
            </a:r>
            <a:endParaRPr lang="en-US" sz="6000" dirty="0">
              <a:latin typeface="Times New Roman" panose="02020603050405020304" pitchFamily="18" charset="0"/>
              <a:cs typeface="Times New Roman" panose="02020603050405020304" pitchFamily="18" charset="0"/>
            </a:endParaRPr>
          </a:p>
        </p:txBody>
      </p:sp>
      <p:sp>
        <p:nvSpPr>
          <p:cNvPr id="2" name="Rectangle 1"/>
          <p:cNvSpPr/>
          <p:nvPr/>
        </p:nvSpPr>
        <p:spPr>
          <a:xfrm>
            <a:off x="256022" y="1781256"/>
            <a:ext cx="4850242" cy="2245360"/>
          </a:xfrm>
          <a:prstGeom prst="rect">
            <a:avLst/>
          </a:prstGeom>
        </p:spPr>
        <p:txBody>
          <a:bodyPr wrap="square">
            <a:spAutoFit/>
          </a:bodyPr>
          <a:lstStyle/>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SGK)</a:t>
            </a:r>
            <a:endPar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nội dung thuyết trình: </a:t>
            </a:r>
            <a:r>
              <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rPr>
              <a:t>Hoạt động yêu nước từ đầu thế kỉ XX đến năm 1918</a:t>
            </a:r>
            <a:endPar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479343" y="730492"/>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391408" y="1939091"/>
            <a:ext cx="5412569" cy="2259018"/>
            <a:chOff x="283846" y="2657551"/>
            <a:chExt cx="5412569" cy="2259018"/>
          </a:xfrm>
        </p:grpSpPr>
        <p:sp>
          <p:nvSpPr>
            <p:cNvPr id="4" name="Rounded Rectangle 3"/>
            <p:cNvSpPr/>
            <p:nvPr/>
          </p:nvSpPr>
          <p:spPr>
            <a:xfrm>
              <a:off x="298505" y="2657551"/>
              <a:ext cx="5397910" cy="2259018"/>
            </a:xfrm>
            <a:prstGeom prst="roundRect">
              <a:avLst>
                <a:gd name="adj" fmla="val 3233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3846" y="3195976"/>
              <a:ext cx="5333363" cy="954107"/>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Thực dân Pháp đã tổ chức bộ máy cai trị như thế nào?</a:t>
              </a:r>
              <a:endParaRPr lang="en-US" sz="2800" b="1"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8" name="Picture 6" descr="paul doumer(1857-19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3" name="Google Shape;193;p19"/>
          <p:cNvSpPr txBox="1">
            <a:spLocks noGrp="1"/>
          </p:cNvSpPr>
          <p:nvPr>
            <p:ph type="title"/>
          </p:nvPr>
        </p:nvSpPr>
        <p:spPr>
          <a:xfrm>
            <a:off x="479343" y="730492"/>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Google Shape;175;p17"/>
          <p:cNvSpPr txBox="1"/>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1pPr>
            <a:lvl2pPr marR="0" lvl="1"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2pPr>
            <a:lvl3pPr marR="0" lvl="2"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3pPr>
            <a:lvl4pPr marR="0" lvl="3"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4pPr>
            <a:lvl5pPr marR="0" lvl="4"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5pPr>
            <a:lvl6pPr marR="0" lvl="5"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6pPr>
            <a:lvl7pPr marR="0" lvl="6"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7pPr>
            <a:lvl8pPr marR="0" lvl="7"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8pPr>
            <a:lvl9pPr marR="0" lvl="8" algn="l" rtl="0">
              <a:lnSpc>
                <a:spcPct val="100000"/>
              </a:lnSpc>
              <a:spcBef>
                <a:spcPts val="0"/>
              </a:spcBef>
              <a:spcAft>
                <a:spcPts val="0"/>
              </a:spcAft>
              <a:buClr>
                <a:schemeClr val="dk1"/>
              </a:buClr>
              <a:buSzPts val="3600"/>
              <a:buFont typeface="Poppins" panose="00000500000000000000"/>
              <a:buNone/>
              <a:defRPr sz="3600" b="1" i="0" u="none" strike="noStrike" cap="none">
                <a:solidFill>
                  <a:schemeClr val="dk1"/>
                </a:solidFill>
                <a:latin typeface="Poppins" panose="00000500000000000000"/>
                <a:ea typeface="Poppins" panose="00000500000000000000"/>
                <a:cs typeface="Poppins" panose="00000500000000000000"/>
                <a:sym typeface="Poppins" panose="00000500000000000000"/>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406067" y="1562582"/>
            <a:ext cx="5397910" cy="2929695"/>
            <a:chOff x="298505" y="2281042"/>
            <a:chExt cx="5397910" cy="2929695"/>
          </a:xfrm>
        </p:grpSpPr>
        <p:sp>
          <p:nvSpPr>
            <p:cNvPr id="4" name="Rounded Rectangle 3"/>
            <p:cNvSpPr/>
            <p:nvPr/>
          </p:nvSpPr>
          <p:spPr>
            <a:xfrm>
              <a:off x="298505" y="2281042"/>
              <a:ext cx="5397910" cy="2929695"/>
            </a:xfrm>
            <a:prstGeom prst="roundRect">
              <a:avLst>
                <a:gd name="adj" fmla="val 1915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39753" y="2407061"/>
              <a:ext cx="5333363" cy="2677656"/>
            </a:xfrm>
            <a:prstGeom prst="rect">
              <a:avLst/>
            </a:prstGeom>
          </p:spPr>
          <p:txBody>
            <a:bodyPr wrap="square">
              <a:spAutoFit/>
            </a:bodyPr>
            <a:lstStyle/>
            <a:p>
              <a:pPr algn="just" eaLnBrk="1" hangingPunct="1"/>
              <a:r>
                <a:rPr lang="vi-VN" altLang="en-US" sz="2400" dirty="0">
                  <a:solidFill>
                    <a:srgbClr val="FF0000"/>
                  </a:solidFill>
                  <a:cs typeface="Arial" panose="020B0604020202020204" pitchFamily="34" charset="0"/>
                </a:rPr>
                <a:t> </a:t>
              </a:r>
              <a:r>
                <a:rPr lang="vi-VN" altLang="en-US" sz="2400" dirty="0">
                  <a:solidFill>
                    <a:srgbClr val="FF0000"/>
                  </a:solidFill>
                  <a:latin typeface="Times New Roman" panose="02020603050405020304" pitchFamily="18" charset="0"/>
                  <a:cs typeface="Times New Roman" panose="02020603050405020304" pitchFamily="18" charset="0"/>
                </a:rPr>
                <a:t>Chương trình khai thác do Đume vạch ra để thi hành ở</a:t>
              </a:r>
              <a:r>
                <a:rPr lang="en-US" altLang="en-US" sz="2400" dirty="0">
                  <a:solidFill>
                    <a:srgbClr val="FF0000"/>
                  </a:solidFill>
                  <a:latin typeface="Times New Roman" panose="02020603050405020304" pitchFamily="18" charset="0"/>
                  <a:cs typeface="Times New Roman" panose="02020603050405020304" pitchFamily="18" charset="0"/>
                </a:rPr>
                <a:t> </a:t>
              </a:r>
              <a:r>
                <a:rPr lang="vi-VN" altLang="en-US" sz="2400" dirty="0">
                  <a:solidFill>
                    <a:srgbClr val="FF0000"/>
                  </a:solidFill>
                  <a:latin typeface="Times New Roman" panose="02020603050405020304" pitchFamily="18" charset="0"/>
                  <a:cs typeface="Times New Roman" panose="02020603050405020304" pitchFamily="18" charset="0"/>
                </a:rPr>
                <a:t>Đông Dương (chủ yếu là Việt Nam) từ những năm đầu thế kỉ XX có mục đích tối thượng là biến gấp Đông Dương thành một thuộc địa khai khẩn bậc nhất, bảo đảm siêu lợi nhuận cao nhất cho đế quốc Pháp. </a:t>
              </a:r>
              <a:endParaRPr lang="vi-VN" altLang="en-US" sz="2400"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6323782" y="4492277"/>
            <a:ext cx="2820218" cy="369332"/>
          </a:xfrm>
          <a:prstGeom prst="rect">
            <a:avLst/>
          </a:prstGeom>
        </p:spPr>
        <p:txBody>
          <a:bodyPr wrap="square">
            <a:spAutoFit/>
          </a:bodyPr>
          <a:lstStyle/>
          <a:p>
            <a:pPr algn="ctr"/>
            <a:r>
              <a:rPr lang="en-US" altLang="en-US" sz="1800" kern="1200" dirty="0">
                <a:solidFill>
                  <a:srgbClr val="0070C0"/>
                </a:solidFill>
                <a:latin typeface="VNI-Times" pitchFamily="2" charset="0"/>
                <a:ea typeface="+mn-ea"/>
                <a:cs typeface="+mn-cs"/>
              </a:rPr>
              <a:t> </a:t>
            </a:r>
            <a:r>
              <a:rPr lang="en-US" altLang="en-US" sz="1800" kern="1200" dirty="0" err="1">
                <a:solidFill>
                  <a:srgbClr val="0070C0"/>
                </a:solidFill>
                <a:latin typeface="Arial" panose="020B0604020202020204" pitchFamily="34" charset="0"/>
                <a:ea typeface="+mn-ea"/>
                <a:cs typeface="+mn-cs"/>
              </a:rPr>
              <a:t>Toàn</a:t>
            </a:r>
            <a:r>
              <a:rPr lang="en-US" altLang="en-US" sz="1800" kern="1200" dirty="0">
                <a:solidFill>
                  <a:srgbClr val="0070C0"/>
                </a:solidFill>
                <a:latin typeface="Arial" panose="020B0604020202020204" pitchFamily="34" charset="0"/>
                <a:ea typeface="+mn-ea"/>
                <a:cs typeface="+mn-cs"/>
              </a:rPr>
              <a:t> </a:t>
            </a:r>
            <a:r>
              <a:rPr lang="en-US" altLang="en-US" sz="1800" kern="1200" dirty="0" err="1">
                <a:solidFill>
                  <a:srgbClr val="0070C0"/>
                </a:solidFill>
                <a:latin typeface="Arial" panose="020B0604020202020204" pitchFamily="34" charset="0"/>
                <a:ea typeface="+mn-ea"/>
                <a:cs typeface="+mn-cs"/>
              </a:rPr>
              <a:t>quyền</a:t>
            </a:r>
            <a:r>
              <a:rPr lang="en-US" altLang="en-US" sz="1800" kern="1200" dirty="0">
                <a:solidFill>
                  <a:srgbClr val="0070C0"/>
                </a:solidFill>
                <a:latin typeface="Arial" panose="020B0604020202020204" pitchFamily="34" charset="0"/>
                <a:ea typeface="+mn-ea"/>
                <a:cs typeface="+mn-cs"/>
              </a:rPr>
              <a:t> Paul </a:t>
            </a:r>
            <a:r>
              <a:rPr lang="en-US" altLang="en-US" sz="1800" kern="1200" dirty="0" err="1">
                <a:solidFill>
                  <a:srgbClr val="0070C0"/>
                </a:solidFill>
                <a:latin typeface="Arial" panose="020B0604020202020204" pitchFamily="34" charset="0"/>
                <a:ea typeface="+mn-ea"/>
                <a:cs typeface="+mn-cs"/>
              </a:rPr>
              <a:t>Doumer</a:t>
            </a:r>
            <a:endParaRPr lang="en-US" sz="1800"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5748" y="1"/>
            <a:ext cx="44099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425853" y="485786"/>
            <a:ext cx="2514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002060"/>
                </a:solidFill>
                <a:latin typeface="Times New Roman" panose="02020603050405020304" pitchFamily="18" charset="0"/>
                <a:cs typeface="Times New Roman" panose="02020603050405020304" pitchFamily="18" charset="0"/>
              </a:rPr>
              <a:t>   LIÊN </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400" b="1" dirty="0">
                <a:solidFill>
                  <a:srgbClr val="002060"/>
                </a:solidFill>
                <a:latin typeface="Times New Roman" panose="02020603050405020304" pitchFamily="18" charset="0"/>
                <a:cs typeface="Times New Roman" panose="02020603050405020304" pitchFamily="18" charset="0"/>
              </a:rPr>
              <a:t>          BANG </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400" b="1" dirty="0">
                <a:solidFill>
                  <a:srgbClr val="002060"/>
                </a:solidFill>
                <a:latin typeface="Times New Roman" panose="02020603050405020304" pitchFamily="18" charset="0"/>
                <a:cs typeface="Times New Roman" panose="02020603050405020304" pitchFamily="18" charset="0"/>
              </a:rPr>
              <a:t>                ĐÔNG </a:t>
            </a: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400" b="1" dirty="0">
                <a:solidFill>
                  <a:srgbClr val="002060"/>
                </a:solidFill>
                <a:latin typeface="Times New Roman" panose="02020603050405020304" pitchFamily="18" charset="0"/>
                <a:cs typeface="Times New Roman" panose="02020603050405020304" pitchFamily="18" charset="0"/>
              </a:rPr>
              <a:t>           DƯƠNG</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467827" y="301120"/>
            <a:ext cx="4572000" cy="4154984"/>
          </a:xfrm>
          <a:prstGeom prst="rect">
            <a:avLst/>
          </a:prstGeom>
        </p:spPr>
        <p:txBody>
          <a:bodyPr>
            <a:spAutoFit/>
          </a:bodyPr>
          <a:lstStyle/>
          <a:p>
            <a:pPr algn="just"/>
            <a:r>
              <a:rPr lang="vi-VN" sz="2400" dirty="0">
                <a:latin typeface="Times New Roman" panose="02020603050405020304" pitchFamily="18" charset="0"/>
                <a:cs typeface="Times New Roman" panose="02020603050405020304" pitchFamily="18" charset="0"/>
              </a:rPr>
              <a:t>Liên bang Đông Dương là khu vực hành chính lãnh thổ phụ thuộc nhà nước Pháp, được thành lập theo Sắc lệnh của Tổng thống Pháp ngày 17.10.1887.</a:t>
            </a:r>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Lúc mới thành lập, Liên bang Đông Dương (Union Indochinoise) gồm Việt Nam và Cao Miên, trong đó, Việt Nam bị chia làm ba xứ là Nam Kỳ, Trung kỳ và Bắc Kỳ và bị cai trị theo ba chế độ khác nhau.</a:t>
            </a:r>
            <a:endParaRPr lang="vi-VN"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22" presetClass="emph" presetSubtype="0" repeatCount="indefinite" grpId="0" nodeType="afterEffect">
                                  <p:stCondLst>
                                    <p:cond delay="0"/>
                                  </p:stCondLst>
                                  <p:endCondLst>
                                    <p:cond evt="onNext" delay="0">
                                      <p:tgtEl>
                                        <p:sldTgt/>
                                      </p:tgtEl>
                                    </p:cond>
                                  </p:endCondLst>
                                  <p:childTnLst>
                                    <p:animClr clrSpc="hsl" dir="cw">
                                      <p:cBhvr override="childStyle">
                                        <p:cTn id="13" dur="500" fill="hold"/>
                                        <p:tgtEl>
                                          <p:spTgt spid="11">
                                            <p:txEl>
                                              <p:pRg st="0" end="0"/>
                                            </p:txEl>
                                          </p:spTgt>
                                        </p:tgtEl>
                                        <p:attrNameLst>
                                          <p:attrName>style.color</p:attrName>
                                        </p:attrNameLst>
                                      </p:cBhvr>
                                      <p:by>
                                        <p:hsl h="-7200000" s="0" l="0"/>
                                      </p:by>
                                    </p:animClr>
                                    <p:animClr clrSpc="hsl" dir="cw">
                                      <p:cBhvr>
                                        <p:cTn id="14" dur="500" fill="hold"/>
                                        <p:tgtEl>
                                          <p:spTgt spid="11">
                                            <p:txEl>
                                              <p:pRg st="0" end="0"/>
                                            </p:txEl>
                                          </p:spTgt>
                                        </p:tgtEl>
                                        <p:attrNameLst>
                                          <p:attrName>fillcolor</p:attrName>
                                        </p:attrNameLst>
                                      </p:cBhvr>
                                      <p:by>
                                        <p:hsl h="-7200000" s="0" l="0"/>
                                      </p:by>
                                    </p:animClr>
                                    <p:animClr clrSpc="hsl" dir="cw">
                                      <p:cBhvr>
                                        <p:cTn id="15" dur="500" fill="hold"/>
                                        <p:tgtEl>
                                          <p:spTgt spid="11">
                                            <p:txEl>
                                              <p:pRg st="0" end="0"/>
                                            </p:txEl>
                                          </p:spTgt>
                                        </p:tgtEl>
                                        <p:attrNameLst>
                                          <p:attrName>stroke.color</p:attrName>
                                        </p:attrNameLst>
                                      </p:cBhvr>
                                      <p:by>
                                        <p:hsl h="-7200000" s="0" l="0"/>
                                      </p:by>
                                    </p:animClr>
                                    <p:set>
                                      <p:cBhvr>
                                        <p:cTn id="16" dur="500" fill="hold"/>
                                        <p:tgtEl>
                                          <p:spTgt spid="11">
                                            <p:txEl>
                                              <p:pRg st="0" end="0"/>
                                            </p:txEl>
                                          </p:spTgt>
                                        </p:tgtEl>
                                        <p:attrNameLst>
                                          <p:attrName>fill.type</p:attrName>
                                        </p:attrNameLst>
                                      </p:cBhvr>
                                      <p:to>
                                        <p:strVal val="solid"/>
                                      </p:to>
                                    </p:set>
                                  </p:childTnLst>
                                </p:cTn>
                              </p:par>
                            </p:childTnLst>
                          </p:cTn>
                        </p:par>
                        <p:par>
                          <p:cTn id="17" fill="hold">
                            <p:stCondLst>
                              <p:cond delay="1000"/>
                            </p:stCondLst>
                            <p:childTnLst>
                              <p:par>
                                <p:cTn id="18" presetID="22" presetClass="emph" presetSubtype="0" repeatCount="indefinite" grpId="0" nodeType="afterEffect">
                                  <p:stCondLst>
                                    <p:cond delay="0"/>
                                  </p:stCondLst>
                                  <p:endCondLst>
                                    <p:cond evt="onNext" delay="0">
                                      <p:tgtEl>
                                        <p:sldTgt/>
                                      </p:tgtEl>
                                    </p:cond>
                                  </p:endCondLst>
                                  <p:childTnLst>
                                    <p:animClr clrSpc="hsl" dir="cw">
                                      <p:cBhvr override="childStyle">
                                        <p:cTn id="19" dur="500" fill="hold"/>
                                        <p:tgtEl>
                                          <p:spTgt spid="11">
                                            <p:txEl>
                                              <p:pRg st="2" end="2"/>
                                            </p:txEl>
                                          </p:spTgt>
                                        </p:tgtEl>
                                        <p:attrNameLst>
                                          <p:attrName>style.color</p:attrName>
                                        </p:attrNameLst>
                                      </p:cBhvr>
                                      <p:by>
                                        <p:hsl h="-7200000" s="0" l="0"/>
                                      </p:by>
                                    </p:animClr>
                                    <p:animClr clrSpc="hsl" dir="cw">
                                      <p:cBhvr>
                                        <p:cTn id="20" dur="500" fill="hold"/>
                                        <p:tgtEl>
                                          <p:spTgt spid="11">
                                            <p:txEl>
                                              <p:pRg st="2" end="2"/>
                                            </p:txEl>
                                          </p:spTgt>
                                        </p:tgtEl>
                                        <p:attrNameLst>
                                          <p:attrName>fillcolor</p:attrName>
                                        </p:attrNameLst>
                                      </p:cBhvr>
                                      <p:by>
                                        <p:hsl h="-7200000" s="0" l="0"/>
                                      </p:by>
                                    </p:animClr>
                                    <p:animClr clrSpc="hsl" dir="cw">
                                      <p:cBhvr>
                                        <p:cTn id="21" dur="500" fill="hold"/>
                                        <p:tgtEl>
                                          <p:spTgt spid="11">
                                            <p:txEl>
                                              <p:pRg st="2" end="2"/>
                                            </p:txEl>
                                          </p:spTgt>
                                        </p:tgtEl>
                                        <p:attrNameLst>
                                          <p:attrName>stroke.color</p:attrName>
                                        </p:attrNameLst>
                                      </p:cBhvr>
                                      <p:by>
                                        <p:hsl h="-7200000" s="0" l="0"/>
                                      </p:by>
                                    </p:animClr>
                                    <p:set>
                                      <p:cBhvr>
                                        <p:cTn id="22" dur="500" fill="hold"/>
                                        <p:tgtEl>
                                          <p:spTgt spid="11">
                                            <p:txEl>
                                              <p:pRg st="2" end="2"/>
                                            </p:txEl>
                                          </p:spTgt>
                                        </p:tgtEl>
                                        <p:attrNameLst>
                                          <p:attrName>fill.type</p:attrName>
                                        </p:attrNameLst>
                                      </p:cBhvr>
                                      <p:to>
                                        <p:strVal val="solid"/>
                                      </p:to>
                                    </p:set>
                                  </p:childTnLst>
                                </p:cTn>
                              </p:par>
                            </p:childTnLst>
                          </p:cTn>
                        </p:par>
                        <p:par>
                          <p:cTn id="23" fill="hold">
                            <p:stCondLst>
                              <p:cond delay="1500"/>
                            </p:stCondLst>
                            <p:childTnLst>
                              <p:par>
                                <p:cTn id="24" presetID="22" presetClass="emph" presetSubtype="0" repeatCount="indefinite" grpId="0" nodeType="afterEffect">
                                  <p:stCondLst>
                                    <p:cond delay="0"/>
                                  </p:stCondLst>
                                  <p:endCondLst>
                                    <p:cond evt="onNext" delay="0">
                                      <p:tgtEl>
                                        <p:sldTgt/>
                                      </p:tgtEl>
                                    </p:cond>
                                  </p:endCondLst>
                                  <p:childTnLst>
                                    <p:animClr clrSpc="hsl" dir="cw">
                                      <p:cBhvr override="childStyle">
                                        <p:cTn id="25" dur="500" fill="hold"/>
                                        <p:tgtEl>
                                          <p:spTgt spid="11">
                                            <p:txEl>
                                              <p:pRg st="4" end="4"/>
                                            </p:txEl>
                                          </p:spTgt>
                                        </p:tgtEl>
                                        <p:attrNameLst>
                                          <p:attrName>style.color</p:attrName>
                                        </p:attrNameLst>
                                      </p:cBhvr>
                                      <p:by>
                                        <p:hsl h="-7200000" s="0" l="0"/>
                                      </p:by>
                                    </p:animClr>
                                    <p:animClr clrSpc="hsl" dir="cw">
                                      <p:cBhvr>
                                        <p:cTn id="26" dur="500" fill="hold"/>
                                        <p:tgtEl>
                                          <p:spTgt spid="11">
                                            <p:txEl>
                                              <p:pRg st="4" end="4"/>
                                            </p:txEl>
                                          </p:spTgt>
                                        </p:tgtEl>
                                        <p:attrNameLst>
                                          <p:attrName>fillcolor</p:attrName>
                                        </p:attrNameLst>
                                      </p:cBhvr>
                                      <p:by>
                                        <p:hsl h="-7200000" s="0" l="0"/>
                                      </p:by>
                                    </p:animClr>
                                    <p:animClr clrSpc="hsl" dir="cw">
                                      <p:cBhvr>
                                        <p:cTn id="27" dur="500" fill="hold"/>
                                        <p:tgtEl>
                                          <p:spTgt spid="11">
                                            <p:txEl>
                                              <p:pRg st="4" end="4"/>
                                            </p:txEl>
                                          </p:spTgt>
                                        </p:tgtEl>
                                        <p:attrNameLst>
                                          <p:attrName>stroke.color</p:attrName>
                                        </p:attrNameLst>
                                      </p:cBhvr>
                                      <p:by>
                                        <p:hsl h="-7200000" s="0" l="0"/>
                                      </p:by>
                                    </p:animClr>
                                    <p:set>
                                      <p:cBhvr>
                                        <p:cTn id="28" dur="500" fill="hold"/>
                                        <p:tgtEl>
                                          <p:spTgt spid="11">
                                            <p:txEl>
                                              <p:pRg st="4" end="4"/>
                                            </p:txEl>
                                          </p:spTgt>
                                        </p:tgtEl>
                                        <p:attrNameLst>
                                          <p:attrName>fill.type</p:attrName>
                                        </p:attrNameLst>
                                      </p:cBhvr>
                                      <p:to>
                                        <p:strVal val="solid"/>
                                      </p:to>
                                    </p:set>
                                  </p:childTnLst>
                                </p:cTn>
                              </p:par>
                            </p:childTnLst>
                          </p:cTn>
                        </p:par>
                        <p:par>
                          <p:cTn id="29" fill="hold">
                            <p:stCondLst>
                              <p:cond delay="2000"/>
                            </p:stCondLst>
                            <p:childTnLst>
                              <p:par>
                                <p:cTn id="30" presetID="22" presetClass="emph" presetSubtype="0" repeatCount="indefinite" grpId="0" nodeType="afterEffect">
                                  <p:stCondLst>
                                    <p:cond delay="0"/>
                                  </p:stCondLst>
                                  <p:endCondLst>
                                    <p:cond evt="onNext" delay="0">
                                      <p:tgtEl>
                                        <p:sldTgt/>
                                      </p:tgtEl>
                                    </p:cond>
                                  </p:endCondLst>
                                  <p:childTnLst>
                                    <p:animClr clrSpc="hsl" dir="cw">
                                      <p:cBhvr override="childStyle">
                                        <p:cTn id="31" dur="500" fill="hold"/>
                                        <p:tgtEl>
                                          <p:spTgt spid="11">
                                            <p:txEl>
                                              <p:pRg st="6" end="6"/>
                                            </p:txEl>
                                          </p:spTgt>
                                        </p:tgtEl>
                                        <p:attrNameLst>
                                          <p:attrName>style.color</p:attrName>
                                        </p:attrNameLst>
                                      </p:cBhvr>
                                      <p:by>
                                        <p:hsl h="-7200000" s="0" l="0"/>
                                      </p:by>
                                    </p:animClr>
                                    <p:animClr clrSpc="hsl" dir="cw">
                                      <p:cBhvr>
                                        <p:cTn id="32" dur="500" fill="hold"/>
                                        <p:tgtEl>
                                          <p:spTgt spid="11">
                                            <p:txEl>
                                              <p:pRg st="6" end="6"/>
                                            </p:txEl>
                                          </p:spTgt>
                                        </p:tgtEl>
                                        <p:attrNameLst>
                                          <p:attrName>fillcolor</p:attrName>
                                        </p:attrNameLst>
                                      </p:cBhvr>
                                      <p:by>
                                        <p:hsl h="-7200000" s="0" l="0"/>
                                      </p:by>
                                    </p:animClr>
                                    <p:animClr clrSpc="hsl" dir="cw">
                                      <p:cBhvr>
                                        <p:cTn id="33" dur="500" fill="hold"/>
                                        <p:tgtEl>
                                          <p:spTgt spid="11">
                                            <p:txEl>
                                              <p:pRg st="6" end="6"/>
                                            </p:txEl>
                                          </p:spTgt>
                                        </p:tgtEl>
                                        <p:attrNameLst>
                                          <p:attrName>stroke.color</p:attrName>
                                        </p:attrNameLst>
                                      </p:cBhvr>
                                      <p:by>
                                        <p:hsl h="-7200000" s="0" l="0"/>
                                      </p:by>
                                    </p:animClr>
                                    <p:set>
                                      <p:cBhvr>
                                        <p:cTn id="34" dur="500" fill="hold"/>
                                        <p:tgtEl>
                                          <p:spTgt spid="11">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05385" y="60869"/>
            <a:ext cx="8297426" cy="35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solidFill>
                  <a:srgbClr val="006600"/>
                </a:solidFill>
                <a:latin typeface="Times New Roman" panose="02020603050405020304" pitchFamily="18" charset="0"/>
                <a:cs typeface="Times New Roman" panose="02020603050405020304" pitchFamily="18" charset="0"/>
              </a:rPr>
              <a:t>SƠ ĐỒ BỘ MÁY THỐNG TRỊ CỦA PHÁP </a:t>
            </a:r>
            <a:r>
              <a:rPr lang="en-US" altLang="en-US" sz="2400" b="1" dirty="0" err="1">
                <a:solidFill>
                  <a:srgbClr val="006600"/>
                </a:solidFill>
                <a:latin typeface="Times New Roman" panose="02020603050405020304" pitchFamily="18" charset="0"/>
                <a:cs typeface="Times New Roman" panose="02020603050405020304" pitchFamily="18" charset="0"/>
              </a:rPr>
              <a:t>Ở</a:t>
            </a:r>
            <a:r>
              <a:rPr lang="en-US" altLang="en-US" sz="2400" b="1" dirty="0">
                <a:solidFill>
                  <a:srgbClr val="006600"/>
                </a:solidFill>
                <a:latin typeface="Times New Roman" panose="02020603050405020304" pitchFamily="18" charset="0"/>
                <a:cs typeface="Times New Roman" panose="02020603050405020304" pitchFamily="18" charset="0"/>
              </a:rPr>
              <a:t> ĐÔNG DƯƠNG</a:t>
            </a:r>
            <a:endParaRPr lang="en-US" altLang="en-US" sz="2400" b="1" dirty="0">
              <a:solidFill>
                <a:srgbClr val="006600"/>
              </a:solidFill>
              <a:latin typeface="Times New Roman" panose="02020603050405020304" pitchFamily="18" charset="0"/>
              <a:cs typeface="Times New Roman" panose="02020603050405020304" pitchFamily="18" charset="0"/>
            </a:endParaRPr>
          </a:p>
        </p:txBody>
      </p:sp>
      <p:grpSp>
        <p:nvGrpSpPr>
          <p:cNvPr id="6" name="Group 3"/>
          <p:cNvGrpSpPr/>
          <p:nvPr/>
        </p:nvGrpSpPr>
        <p:grpSpPr bwMode="auto">
          <a:xfrm>
            <a:off x="468684" y="547262"/>
            <a:ext cx="8279658" cy="4364745"/>
            <a:chOff x="84" y="528"/>
            <a:chExt cx="5592" cy="3648"/>
          </a:xfrm>
        </p:grpSpPr>
        <p:grpSp>
          <p:nvGrpSpPr>
            <p:cNvPr id="16" name="Group 4"/>
            <p:cNvGrpSpPr/>
            <p:nvPr/>
          </p:nvGrpSpPr>
          <p:grpSpPr bwMode="auto">
            <a:xfrm>
              <a:off x="84" y="528"/>
              <a:ext cx="5592" cy="3648"/>
              <a:chOff x="84" y="528"/>
              <a:chExt cx="5592" cy="3648"/>
            </a:xfrm>
          </p:grpSpPr>
          <p:sp>
            <p:nvSpPr>
              <p:cNvPr id="18" name="Rectangle 5"/>
              <p:cNvSpPr>
                <a:spLocks noChangeArrowheads="1"/>
              </p:cNvSpPr>
              <p:nvPr/>
            </p:nvSpPr>
            <p:spPr bwMode="auto">
              <a:xfrm>
                <a:off x="1524" y="528"/>
                <a:ext cx="2640" cy="432"/>
              </a:xfrm>
              <a:prstGeom prst="rect">
                <a:avLst/>
              </a:prstGeom>
              <a:solidFill>
                <a:srgbClr val="99FFCC"/>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19" name="Rectangle 6"/>
              <p:cNvSpPr>
                <a:spLocks noChangeArrowheads="1"/>
              </p:cNvSpPr>
              <p:nvPr/>
            </p:nvSpPr>
            <p:spPr bwMode="auto">
              <a:xfrm>
                <a:off x="2388" y="1344"/>
                <a:ext cx="1008" cy="528"/>
              </a:xfrm>
              <a:prstGeom prst="rect">
                <a:avLst/>
              </a:prstGeom>
              <a:solidFill>
                <a:srgbClr val="FFFF00"/>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1236" y="1344"/>
                <a:ext cx="1008" cy="528"/>
              </a:xfrm>
              <a:prstGeom prst="rect">
                <a:avLst/>
              </a:prstGeom>
              <a:solidFill>
                <a:srgbClr val="FFFF00"/>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 name="Rectangle 8"/>
              <p:cNvSpPr>
                <a:spLocks noChangeArrowheads="1"/>
              </p:cNvSpPr>
              <p:nvPr/>
            </p:nvSpPr>
            <p:spPr bwMode="auto">
              <a:xfrm>
                <a:off x="3540" y="1344"/>
                <a:ext cx="1008" cy="528"/>
              </a:xfrm>
              <a:prstGeom prst="rect">
                <a:avLst/>
              </a:prstGeom>
              <a:solidFill>
                <a:srgbClr val="FFFF00"/>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2" name="Rectangle 9"/>
              <p:cNvSpPr>
                <a:spLocks noChangeArrowheads="1"/>
              </p:cNvSpPr>
              <p:nvPr/>
            </p:nvSpPr>
            <p:spPr bwMode="auto">
              <a:xfrm>
                <a:off x="84" y="1344"/>
                <a:ext cx="1008" cy="528"/>
              </a:xfrm>
              <a:prstGeom prst="rect">
                <a:avLst/>
              </a:prstGeom>
              <a:solidFill>
                <a:srgbClr val="FFFF00"/>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3" name="Rectangle 10"/>
              <p:cNvSpPr>
                <a:spLocks noChangeArrowheads="1"/>
              </p:cNvSpPr>
              <p:nvPr/>
            </p:nvSpPr>
            <p:spPr bwMode="auto">
              <a:xfrm>
                <a:off x="4668" y="1344"/>
                <a:ext cx="1008" cy="528"/>
              </a:xfrm>
              <a:prstGeom prst="rect">
                <a:avLst/>
              </a:prstGeom>
              <a:solidFill>
                <a:srgbClr val="FFFF00"/>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4" name="Line 11"/>
              <p:cNvSpPr>
                <a:spLocks noChangeShapeType="1"/>
              </p:cNvSpPr>
              <p:nvPr/>
            </p:nvSpPr>
            <p:spPr bwMode="auto">
              <a:xfrm flipH="1">
                <a:off x="648" y="948"/>
                <a:ext cx="864" cy="38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5" name="Line 12"/>
              <p:cNvSpPr>
                <a:spLocks noChangeShapeType="1"/>
              </p:cNvSpPr>
              <p:nvPr/>
            </p:nvSpPr>
            <p:spPr bwMode="auto">
              <a:xfrm>
                <a:off x="2868" y="960"/>
                <a:ext cx="0" cy="38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6" name="Line 13"/>
              <p:cNvSpPr>
                <a:spLocks noChangeShapeType="1"/>
              </p:cNvSpPr>
              <p:nvPr/>
            </p:nvSpPr>
            <p:spPr bwMode="auto">
              <a:xfrm>
                <a:off x="2868" y="3444"/>
                <a:ext cx="0" cy="32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27" name="Rectangle 14"/>
              <p:cNvSpPr>
                <a:spLocks noChangeArrowheads="1"/>
              </p:cNvSpPr>
              <p:nvPr/>
            </p:nvSpPr>
            <p:spPr bwMode="auto">
              <a:xfrm>
                <a:off x="120" y="2280"/>
                <a:ext cx="5520" cy="420"/>
              </a:xfrm>
              <a:prstGeom prst="rect">
                <a:avLst/>
              </a:prstGeom>
              <a:solidFill>
                <a:srgbClr val="66CCFF"/>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8" name="Rectangle 15"/>
              <p:cNvSpPr>
                <a:spLocks noChangeArrowheads="1"/>
              </p:cNvSpPr>
              <p:nvPr/>
            </p:nvSpPr>
            <p:spPr bwMode="auto">
              <a:xfrm>
                <a:off x="120" y="3012"/>
                <a:ext cx="5520" cy="420"/>
              </a:xfrm>
              <a:prstGeom prst="rect">
                <a:avLst/>
              </a:prstGeom>
              <a:solidFill>
                <a:srgbClr val="FF99CC"/>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9" name="Rectangle 16"/>
              <p:cNvSpPr>
                <a:spLocks noChangeArrowheads="1"/>
              </p:cNvSpPr>
              <p:nvPr/>
            </p:nvSpPr>
            <p:spPr bwMode="auto">
              <a:xfrm>
                <a:off x="120" y="3756"/>
                <a:ext cx="5520" cy="420"/>
              </a:xfrm>
              <a:prstGeom prst="rect">
                <a:avLst/>
              </a:prstGeom>
              <a:solidFill>
                <a:srgbClr val="FF9966"/>
              </a:solidFill>
              <a:ln w="38100">
                <a:solidFill>
                  <a:srgbClr val="0000CC"/>
                </a:solid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 name="Line 17"/>
              <p:cNvSpPr>
                <a:spLocks noChangeShapeType="1"/>
              </p:cNvSpPr>
              <p:nvPr/>
            </p:nvSpPr>
            <p:spPr bwMode="auto">
              <a:xfrm>
                <a:off x="2868" y="2700"/>
                <a:ext cx="0" cy="32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1" name="Line 18"/>
              <p:cNvSpPr>
                <a:spLocks noChangeShapeType="1"/>
              </p:cNvSpPr>
              <p:nvPr/>
            </p:nvSpPr>
            <p:spPr bwMode="auto">
              <a:xfrm>
                <a:off x="1764" y="2700"/>
                <a:ext cx="0" cy="32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2" name="Line 19"/>
              <p:cNvSpPr>
                <a:spLocks noChangeShapeType="1"/>
              </p:cNvSpPr>
              <p:nvPr/>
            </p:nvSpPr>
            <p:spPr bwMode="auto">
              <a:xfrm>
                <a:off x="4164" y="2700"/>
                <a:ext cx="0" cy="32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3" name="Line 20"/>
              <p:cNvSpPr>
                <a:spLocks noChangeShapeType="1"/>
              </p:cNvSpPr>
              <p:nvPr/>
            </p:nvSpPr>
            <p:spPr bwMode="auto">
              <a:xfrm>
                <a:off x="1764" y="3432"/>
                <a:ext cx="0" cy="32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4" name="Line 21"/>
              <p:cNvSpPr>
                <a:spLocks noChangeShapeType="1"/>
              </p:cNvSpPr>
              <p:nvPr/>
            </p:nvSpPr>
            <p:spPr bwMode="auto">
              <a:xfrm>
                <a:off x="4164" y="3444"/>
                <a:ext cx="0" cy="32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5" name="Line 22"/>
              <p:cNvSpPr>
                <a:spLocks noChangeShapeType="1"/>
              </p:cNvSpPr>
              <p:nvPr/>
            </p:nvSpPr>
            <p:spPr bwMode="auto">
              <a:xfrm>
                <a:off x="4152" y="960"/>
                <a:ext cx="996" cy="372"/>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6" name="Line 23"/>
              <p:cNvSpPr>
                <a:spLocks noChangeShapeType="1"/>
              </p:cNvSpPr>
              <p:nvPr/>
            </p:nvSpPr>
            <p:spPr bwMode="auto">
              <a:xfrm flipH="1">
                <a:off x="1716" y="960"/>
                <a:ext cx="384" cy="384"/>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7" name="Line 24"/>
              <p:cNvSpPr>
                <a:spLocks noChangeShapeType="1"/>
              </p:cNvSpPr>
              <p:nvPr/>
            </p:nvSpPr>
            <p:spPr bwMode="auto">
              <a:xfrm rot="421371">
                <a:off x="3602" y="981"/>
                <a:ext cx="453" cy="347"/>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8" name="Line 25"/>
              <p:cNvSpPr>
                <a:spLocks noChangeShapeType="1"/>
              </p:cNvSpPr>
              <p:nvPr/>
            </p:nvSpPr>
            <p:spPr bwMode="auto">
              <a:xfrm>
                <a:off x="2316" y="972"/>
                <a:ext cx="0" cy="1296"/>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39" name="Line 26"/>
              <p:cNvSpPr>
                <a:spLocks noChangeShapeType="1"/>
              </p:cNvSpPr>
              <p:nvPr/>
            </p:nvSpPr>
            <p:spPr bwMode="auto">
              <a:xfrm>
                <a:off x="3468" y="972"/>
                <a:ext cx="0" cy="1296"/>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17" name="Line 27"/>
            <p:cNvSpPr>
              <a:spLocks noChangeShapeType="1"/>
            </p:cNvSpPr>
            <p:nvPr/>
          </p:nvSpPr>
          <p:spPr bwMode="auto">
            <a:xfrm>
              <a:off x="2880" y="1884"/>
              <a:ext cx="0" cy="408"/>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7" name="Rectangle 28"/>
          <p:cNvSpPr>
            <a:spLocks noChangeArrowheads="1"/>
          </p:cNvSpPr>
          <p:nvPr/>
        </p:nvSpPr>
        <p:spPr bwMode="auto">
          <a:xfrm>
            <a:off x="2547482" y="547262"/>
            <a:ext cx="3908852" cy="51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Times New Roman" panose="02020603050405020304" pitchFamily="18" charset="0"/>
                <a:cs typeface="Times New Roman" panose="02020603050405020304" pitchFamily="18" charset="0"/>
              </a:rPr>
              <a:t>TOÀN QUYỀN ĐÔNG DƯƠNG</a:t>
            </a:r>
            <a:endParaRPr lang="en-US" altLang="en-US" sz="2000" b="1" dirty="0">
              <a:latin typeface="Times New Roman" panose="02020603050405020304" pitchFamily="18" charset="0"/>
              <a:cs typeface="Times New Roman" panose="02020603050405020304" pitchFamily="18" charset="0"/>
            </a:endParaRPr>
          </a:p>
        </p:txBody>
      </p:sp>
      <p:sp>
        <p:nvSpPr>
          <p:cNvPr id="8" name="Rectangle 29"/>
          <p:cNvSpPr>
            <a:spLocks noChangeArrowheads="1"/>
          </p:cNvSpPr>
          <p:nvPr/>
        </p:nvSpPr>
        <p:spPr bwMode="auto">
          <a:xfrm>
            <a:off x="788499" y="4395129"/>
            <a:ext cx="7604493"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Bộ</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máy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cấp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Thôn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xứ</a:t>
            </a:r>
            <a:r>
              <a:rPr lang="en-US"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9" name="Rectangle 30"/>
          <p:cNvSpPr>
            <a:spLocks noChangeArrowheads="1"/>
          </p:cNvSpPr>
          <p:nvPr/>
        </p:nvSpPr>
        <p:spPr bwMode="auto">
          <a:xfrm>
            <a:off x="806266" y="3519309"/>
            <a:ext cx="7604493"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Bộ</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máy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cấp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Tỉnh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Pháp</a:t>
            </a:r>
            <a:r>
              <a:rPr lang="en-US" altLang="en-US" sz="2400" b="1" dirty="0">
                <a:latin typeface="Times New Roman" panose="02020603050405020304" pitchFamily="18" charset="0"/>
                <a:cs typeface="Times New Roman" panose="02020603050405020304" pitchFamily="18" charset="0"/>
              </a:rPr>
              <a:t> + </a:t>
            </a:r>
            <a:r>
              <a:rPr lang="en-US" altLang="en-US" sz="2400" b="1" dirty="0" err="1">
                <a:latin typeface="Times New Roman" panose="02020603050405020304" pitchFamily="18" charset="0"/>
                <a:cs typeface="Times New Roman" panose="02020603050405020304" pitchFamily="18" charset="0"/>
              </a:rPr>
              <a:t>Bản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xứ</a:t>
            </a:r>
            <a:r>
              <a:rPr lang="en-US"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10" name="Rectangle 31"/>
          <p:cNvSpPr>
            <a:spLocks noChangeArrowheads="1"/>
          </p:cNvSpPr>
          <p:nvPr/>
        </p:nvSpPr>
        <p:spPr bwMode="auto">
          <a:xfrm>
            <a:off x="1694642" y="2629130"/>
            <a:ext cx="5756672"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Bộ</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máy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cấp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Pháp</a:t>
            </a:r>
            <a:r>
              <a:rPr lang="en-US" altLang="en-US" sz="2400" b="1"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11" name="Rectangle 32"/>
          <p:cNvSpPr>
            <a:spLocks noChangeArrowheads="1"/>
          </p:cNvSpPr>
          <p:nvPr/>
        </p:nvSpPr>
        <p:spPr bwMode="auto">
          <a:xfrm>
            <a:off x="415381"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Bắc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Kì</a:t>
            </a:r>
            <a:endParaRPr lang="en-US" altLang="en-US" sz="2000" b="1" dirty="0">
              <a:latin typeface="Times New Roman" panose="02020603050405020304" pitchFamily="18" charset="0"/>
              <a:cs typeface="Times New Roman" panose="02020603050405020304" pitchFamily="18" charset="0"/>
            </a:endParaRPr>
          </a:p>
        </p:txBody>
      </p:sp>
      <p:sp>
        <p:nvSpPr>
          <p:cNvPr id="12" name="Rectangle 33"/>
          <p:cNvSpPr>
            <a:spLocks noChangeArrowheads="1"/>
          </p:cNvSpPr>
          <p:nvPr/>
        </p:nvSpPr>
        <p:spPr bwMode="auto">
          <a:xfrm>
            <a:off x="2121062"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Times New Roman" panose="02020603050405020304" pitchFamily="18" charset="0"/>
                <a:cs typeface="Times New Roman" panose="02020603050405020304" pitchFamily="18" charset="0"/>
              </a:rPr>
              <a:t>Trung Kì</a:t>
            </a:r>
            <a:endParaRPr lang="en-US" altLang="en-US" sz="2000" b="1">
              <a:latin typeface="Times New Roman" panose="02020603050405020304" pitchFamily="18" charset="0"/>
              <a:cs typeface="Times New Roman" panose="02020603050405020304" pitchFamily="18" charset="0"/>
            </a:endParaRPr>
          </a:p>
        </p:txBody>
      </p:sp>
      <p:sp>
        <p:nvSpPr>
          <p:cNvPr id="13" name="Rectangle 34"/>
          <p:cNvSpPr>
            <a:spLocks noChangeArrowheads="1"/>
          </p:cNvSpPr>
          <p:nvPr/>
        </p:nvSpPr>
        <p:spPr bwMode="auto">
          <a:xfrm>
            <a:off x="3844510"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Times New Roman" panose="02020603050405020304" pitchFamily="18" charset="0"/>
                <a:cs typeface="Times New Roman" panose="02020603050405020304" pitchFamily="18" charset="0"/>
              </a:rPr>
              <a:t>Nam Kì</a:t>
            </a:r>
            <a:endParaRPr lang="en-US" altLang="en-US" sz="2000" b="1">
              <a:latin typeface="Times New Roman" panose="02020603050405020304" pitchFamily="18" charset="0"/>
              <a:cs typeface="Times New Roman" panose="02020603050405020304" pitchFamily="18" charset="0"/>
            </a:endParaRPr>
          </a:p>
        </p:txBody>
      </p:sp>
      <p:sp>
        <p:nvSpPr>
          <p:cNvPr id="14" name="Rectangle 35"/>
          <p:cNvSpPr>
            <a:spLocks noChangeArrowheads="1"/>
          </p:cNvSpPr>
          <p:nvPr/>
        </p:nvSpPr>
        <p:spPr bwMode="auto">
          <a:xfrm>
            <a:off x="5550191"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err="1">
                <a:latin typeface="Times New Roman" panose="02020603050405020304" pitchFamily="18" charset="0"/>
                <a:cs typeface="Times New Roman" panose="02020603050405020304" pitchFamily="18" charset="0"/>
              </a:rPr>
              <a:t>Lào</a:t>
            </a:r>
            <a:endParaRPr lang="en-US" altLang="en-US" sz="2000" b="1" dirty="0">
              <a:latin typeface="Times New Roman" panose="02020603050405020304" pitchFamily="18" charset="0"/>
              <a:cs typeface="Times New Roman" panose="02020603050405020304" pitchFamily="18" charset="0"/>
            </a:endParaRPr>
          </a:p>
        </p:txBody>
      </p:sp>
      <p:sp>
        <p:nvSpPr>
          <p:cNvPr id="15" name="Rectangle 36"/>
          <p:cNvSpPr>
            <a:spLocks noChangeArrowheads="1"/>
          </p:cNvSpPr>
          <p:nvPr/>
        </p:nvSpPr>
        <p:spPr bwMode="auto">
          <a:xfrm>
            <a:off x="7220336" y="1523586"/>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Times New Roman" panose="02020603050405020304" pitchFamily="18" charset="0"/>
                <a:cs typeface="Times New Roman" panose="02020603050405020304" pitchFamily="18" charset="0"/>
              </a:rPr>
              <a:t>Cam-pu-chia</a:t>
            </a:r>
            <a:endParaRPr lang="en-US" altLang="en-US" sz="20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25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25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1250"/>
                                        <p:tgtEl>
                                          <p:spTgt spid="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1250"/>
                                        <p:tgtEl>
                                          <p:spTgt spid="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25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1250"/>
                                        <p:tgtEl>
                                          <p:spTgt spid="1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1250"/>
                                        <p:tgtEl>
                                          <p:spTgt spid="11"/>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250"/>
                                        <p:tgtEl>
                                          <p:spTgt spid="12"/>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1250"/>
                                        <p:tgtEl>
                                          <p:spTgt spid="13"/>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4)">
                                      <p:cBhvr>
                                        <p:cTn id="34" dur="1250"/>
                                        <p:tgtEl>
                                          <p:spTgt spid="14"/>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4)">
                                      <p:cBhvr>
                                        <p:cTn id="3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tags/tag1.xml><?xml version="1.0" encoding="utf-8"?>
<p:tagLst xmlns:p="http://schemas.openxmlformats.org/presentationml/2006/main">
  <p:tag name="TIMING" val="|0.2|0.3|0.3|0.3|0.3|0.3|0.2|0.3|0.3"/>
</p:tagLst>
</file>

<file path=ppt/tags/tag2.xml><?xml version="1.0" encoding="utf-8"?>
<p:tagLst xmlns:p="http://schemas.openxmlformats.org/presentationml/2006/main">
  <p:tag name="TIMING" val="|0.3|0.4|0.3|0.3|0.3|0.4|0.4|0.4|0.3|0.3|0.2|0.3|0.3|0.5|0.3|0.4|0.3|0.3"/>
</p:tagLst>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7566</Words>
  <Application>WPS Presentation</Application>
  <PresentationFormat>On-screen Show (16:9)</PresentationFormat>
  <Paragraphs>475</Paragraphs>
  <Slides>53</Slides>
  <Notes>14</Notes>
  <HiddenSlides>0</HiddenSlides>
  <MMClips>1</MMClips>
  <ScaleCrop>false</ScaleCrop>
  <HeadingPairs>
    <vt:vector size="8" baseType="variant">
      <vt:variant>
        <vt:lpstr>已用的字体</vt:lpstr>
      </vt:variant>
      <vt:variant>
        <vt:i4>16</vt:i4>
      </vt:variant>
      <vt:variant>
        <vt:lpstr>主题</vt:lpstr>
      </vt:variant>
      <vt:variant>
        <vt:i4>5</vt:i4>
      </vt:variant>
      <vt:variant>
        <vt:lpstr>嵌入 OLE 服务器</vt:lpstr>
      </vt:variant>
      <vt:variant>
        <vt:i4>1</vt:i4>
      </vt:variant>
      <vt:variant>
        <vt:lpstr>幻灯片标题</vt:lpstr>
      </vt:variant>
      <vt:variant>
        <vt:i4>53</vt:i4>
      </vt:variant>
    </vt:vector>
  </HeadingPairs>
  <TitlesOfParts>
    <vt:vector size="75" baseType="lpstr">
      <vt:lpstr>Arial</vt:lpstr>
      <vt:lpstr>SimSun</vt:lpstr>
      <vt:lpstr>Wingdings</vt:lpstr>
      <vt:lpstr>Arial</vt:lpstr>
      <vt:lpstr>Poppins</vt:lpstr>
      <vt:lpstr>Poppins Light</vt:lpstr>
      <vt:lpstr>Calibri</vt:lpstr>
      <vt:lpstr>Oswald</vt:lpstr>
      <vt:lpstr>Tinos</vt:lpstr>
      <vt:lpstr>Times New Roman</vt:lpstr>
      <vt:lpstr>VNI-Times</vt:lpstr>
      <vt:lpstr>Segoe Print</vt:lpstr>
      <vt:lpstr>Microsoft YaHei</vt:lpstr>
      <vt:lpstr>Arial Unicode MS</vt:lpstr>
      <vt:lpstr>Times New Roman</vt:lpstr>
      <vt:lpstr>Calibri Light</vt:lpstr>
      <vt:lpstr>Cymbeline template</vt:lpstr>
      <vt:lpstr>Office Theme</vt:lpstr>
      <vt:lpstr>1_Office Theme</vt:lpstr>
      <vt:lpstr>1_Quintus template</vt:lpstr>
      <vt:lpstr>Default Design</vt:lpstr>
      <vt:lpstr>MSGraph.Chart.8</vt:lpstr>
      <vt:lpstr>PowerPoint 演示文稿</vt:lpstr>
      <vt:lpstr>PowerPoint 演示文稿</vt:lpstr>
      <vt:lpstr>Những chuyển biến kinh tế xã hội ở Việt Nam và phong trào yêu nước chống Pháp từ đầu thế kỉ XIX đến 1918</vt:lpstr>
      <vt:lpstr>Nội dung</vt:lpstr>
      <vt:lpstr>Chính sách khai thác thuộc địa của thực dân Pháp.</vt:lpstr>
      <vt:lpstr>1. Tổ chức bộ máy nhà nước</vt:lpstr>
      <vt:lpstr>1. Tổ chức bộ máy nhà nước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Chính sách kinh tế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Chính sách kinh tế</vt:lpstr>
      <vt:lpstr>PowerPoint 演示文稿</vt:lpstr>
      <vt:lpstr>PowerPoint 演示文稿</vt:lpstr>
      <vt:lpstr>PowerPoint 演示文稿</vt:lpstr>
      <vt:lpstr>PowerPoint 演示文稿</vt:lpstr>
      <vt:lpstr>PowerPoint 演示文稿</vt:lpstr>
      <vt:lpstr>PowerPoint 演示文稿</vt:lpstr>
      <vt:lpstr>2. Chính sách kinh tế</vt:lpstr>
      <vt:lpstr>PowerPoint 演示文稿</vt:lpstr>
      <vt:lpstr>Những chuyển biến về kinh tế xã hội ở Việt Nam.</vt:lpstr>
      <vt:lpstr>1. Những chuyển biến về kinh tế</vt:lpstr>
      <vt:lpstr>PowerPoint 演示文稿</vt:lpstr>
      <vt:lpstr>1. Những chuyển biến về kinh tế</vt:lpstr>
      <vt:lpstr>1. Những chuyển biến về kinh tế</vt:lpstr>
      <vt:lpstr>PowerPoint 演示文稿</vt:lpstr>
      <vt:lpstr>PowerPoint 演示文稿</vt:lpstr>
      <vt:lpstr>PowerPoint 演示文稿</vt:lpstr>
      <vt:lpstr>PowerPoint 演示文稿</vt:lpstr>
      <vt:lpstr>PowerPoint 演示文稿</vt:lpstr>
      <vt:lpstr>PowerPoint 演示文稿</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VIỆT NAM SAU CHIẾN TRANH THẾ GIỚI THỨ NHẤT</dc:title>
  <dc:creator/>
  <cp:lastModifiedBy>Bich Nhi</cp:lastModifiedBy>
  <cp:revision>19</cp:revision>
  <dcterms:created xsi:type="dcterms:W3CDTF">2022-04-06T06:27:00Z</dcterms:created>
  <dcterms:modified xsi:type="dcterms:W3CDTF">2022-04-14T07:10:14Z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CA246B71756E4F69B9E15FBB4444F284</vt:lpwstr>
  </property>
  <property fmtid="{D5CDD505-2E9C-101B-9397-08002B2CF9AE}" pid="3" name="KSOProductBuildVer">
    <vt:lpwstr>1033-11.2.0.10463</vt:lpwstr>
  </property>
</Properties>
</file>